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98" r:id="rId5"/>
    <p:sldMasterId id="2147484100" r:id="rId6"/>
    <p:sldMasterId id="2147484102" r:id="rId7"/>
    <p:sldMasterId id="2147484106" r:id="rId8"/>
    <p:sldMasterId id="2147484111" r:id="rId9"/>
  </p:sldMasterIdLst>
  <p:notesMasterIdLst>
    <p:notesMasterId r:id="rId33"/>
  </p:notesMasterIdLst>
  <p:handoutMasterIdLst>
    <p:handoutMasterId r:id="rId34"/>
  </p:handoutMasterIdLst>
  <p:sldIdLst>
    <p:sldId id="349" r:id="rId10"/>
    <p:sldId id="388" r:id="rId11"/>
    <p:sldId id="496" r:id="rId12"/>
    <p:sldId id="497" r:id="rId13"/>
    <p:sldId id="504" r:id="rId14"/>
    <p:sldId id="498" r:id="rId15"/>
    <p:sldId id="505" r:id="rId16"/>
    <p:sldId id="506" r:id="rId17"/>
    <p:sldId id="474" r:id="rId18"/>
    <p:sldId id="484" r:id="rId19"/>
    <p:sldId id="507" r:id="rId20"/>
    <p:sldId id="508" r:id="rId21"/>
    <p:sldId id="509" r:id="rId22"/>
    <p:sldId id="430" r:id="rId23"/>
    <p:sldId id="275" r:id="rId24"/>
    <p:sldId id="464" r:id="rId25"/>
    <p:sldId id="467" r:id="rId26"/>
    <p:sldId id="475" r:id="rId27"/>
    <p:sldId id="466" r:id="rId28"/>
    <p:sldId id="495" r:id="rId29"/>
    <p:sldId id="486" r:id="rId30"/>
    <p:sldId id="487" r:id="rId31"/>
    <p:sldId id="493" r:id="rId32"/>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C36"/>
    <a:srgbClr val="EC3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3867" autoAdjust="0"/>
  </p:normalViewPr>
  <p:slideViewPr>
    <p:cSldViewPr>
      <p:cViewPr varScale="1">
        <p:scale>
          <a:sx n="74" d="100"/>
          <a:sy n="74" d="100"/>
        </p:scale>
        <p:origin x="10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80" d="100"/>
          <a:sy n="80" d="100"/>
        </p:scale>
        <p:origin x="2056" y="-17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145" cy="496888"/>
          </a:xfrm>
          <a:prstGeom prst="rect">
            <a:avLst/>
          </a:prstGeom>
        </p:spPr>
        <p:txBody>
          <a:bodyPr vert="horz" lIns="90694" tIns="45346" rIns="90694" bIns="45346" rtlCol="0"/>
          <a:lstStyle>
            <a:lvl1pPr algn="l">
              <a:defRPr sz="1200">
                <a:latin typeface="Times New Roman" charset="0"/>
                <a:cs typeface="+mn-cs"/>
              </a:defRPr>
            </a:lvl1pPr>
          </a:lstStyle>
          <a:p>
            <a:pPr>
              <a:defRPr/>
            </a:pPr>
            <a:endParaRPr lang="en-GB" dirty="0"/>
          </a:p>
        </p:txBody>
      </p:sp>
      <p:sp>
        <p:nvSpPr>
          <p:cNvPr id="3" name="Date Placeholder 2"/>
          <p:cNvSpPr>
            <a:spLocks noGrp="1"/>
          </p:cNvSpPr>
          <p:nvPr>
            <p:ph type="dt" sz="quarter" idx="1"/>
          </p:nvPr>
        </p:nvSpPr>
        <p:spPr>
          <a:xfrm>
            <a:off x="3849910" y="0"/>
            <a:ext cx="2946144" cy="496888"/>
          </a:xfrm>
          <a:prstGeom prst="rect">
            <a:avLst/>
          </a:prstGeom>
        </p:spPr>
        <p:txBody>
          <a:bodyPr vert="horz" lIns="90694" tIns="45346" rIns="90694" bIns="45346" rtlCol="0"/>
          <a:lstStyle>
            <a:lvl1pPr algn="r">
              <a:defRPr sz="1200">
                <a:latin typeface="Times New Roman" charset="0"/>
                <a:cs typeface="+mn-cs"/>
              </a:defRPr>
            </a:lvl1pPr>
          </a:lstStyle>
          <a:p>
            <a:pPr>
              <a:defRPr/>
            </a:pPr>
            <a:fld id="{8F36FDB7-CBB5-4AE7-A243-09C6286CEC82}" type="datetimeFigureOut">
              <a:rPr lang="en-US"/>
              <a:pPr>
                <a:defRPr/>
              </a:pPr>
              <a:t>1/13/2020</a:t>
            </a:fld>
            <a:endParaRPr lang="en-GB" dirty="0"/>
          </a:p>
        </p:txBody>
      </p:sp>
      <p:sp>
        <p:nvSpPr>
          <p:cNvPr id="4" name="Footer Placeholder 3"/>
          <p:cNvSpPr>
            <a:spLocks noGrp="1"/>
          </p:cNvSpPr>
          <p:nvPr>
            <p:ph type="ftr" sz="quarter" idx="2"/>
          </p:nvPr>
        </p:nvSpPr>
        <p:spPr>
          <a:xfrm>
            <a:off x="3" y="9428165"/>
            <a:ext cx="2946145" cy="496887"/>
          </a:xfrm>
          <a:prstGeom prst="rect">
            <a:avLst/>
          </a:prstGeom>
        </p:spPr>
        <p:txBody>
          <a:bodyPr vert="horz" lIns="90694" tIns="45346" rIns="90694" bIns="45346" rtlCol="0" anchor="b"/>
          <a:lstStyle>
            <a:lvl1pPr algn="l">
              <a:defRPr sz="1200">
                <a:latin typeface="Times New Roman" charset="0"/>
                <a:cs typeface="+mn-cs"/>
              </a:defRPr>
            </a:lvl1pPr>
          </a:lstStyle>
          <a:p>
            <a:pPr>
              <a:defRPr/>
            </a:pPr>
            <a:endParaRPr lang="en-GB" dirty="0"/>
          </a:p>
        </p:txBody>
      </p:sp>
      <p:sp>
        <p:nvSpPr>
          <p:cNvPr id="5" name="Slide Number Placeholder 4"/>
          <p:cNvSpPr>
            <a:spLocks noGrp="1"/>
          </p:cNvSpPr>
          <p:nvPr>
            <p:ph type="sldNum" sz="quarter" idx="3"/>
          </p:nvPr>
        </p:nvSpPr>
        <p:spPr>
          <a:xfrm>
            <a:off x="3849910" y="9428165"/>
            <a:ext cx="2946144" cy="496887"/>
          </a:xfrm>
          <a:prstGeom prst="rect">
            <a:avLst/>
          </a:prstGeom>
        </p:spPr>
        <p:txBody>
          <a:bodyPr vert="horz" lIns="90694" tIns="45346" rIns="90694" bIns="45346" rtlCol="0" anchor="b"/>
          <a:lstStyle>
            <a:lvl1pPr algn="r">
              <a:defRPr sz="1200">
                <a:latin typeface="Times New Roman" charset="0"/>
                <a:cs typeface="+mn-cs"/>
              </a:defRPr>
            </a:lvl1pPr>
          </a:lstStyle>
          <a:p>
            <a:pPr>
              <a:defRPr/>
            </a:pPr>
            <a:fld id="{C582406B-120A-43A5-8849-EC6D65A6F900}" type="slidenum">
              <a:rPr lang="en-GB"/>
              <a:pPr>
                <a:defRPr/>
              </a:pPr>
              <a:t>‹#›</a:t>
            </a:fld>
            <a:endParaRPr lang="en-GB" dirty="0"/>
          </a:p>
        </p:txBody>
      </p:sp>
    </p:spTree>
    <p:extLst>
      <p:ext uri="{BB962C8B-B14F-4D97-AF65-F5344CB8AC3E}">
        <p14:creationId xmlns:p14="http://schemas.microsoft.com/office/powerpoint/2010/main" val="3864194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145" cy="496888"/>
          </a:xfrm>
          <a:prstGeom prst="rect">
            <a:avLst/>
          </a:prstGeom>
        </p:spPr>
        <p:txBody>
          <a:bodyPr vert="horz" lIns="90694" tIns="45346" rIns="90694" bIns="45346" rtlCol="0"/>
          <a:lstStyle>
            <a:lvl1pPr algn="l">
              <a:defRPr sz="1200">
                <a:latin typeface="Times New Roman" charset="0"/>
                <a:cs typeface="+mn-cs"/>
              </a:defRPr>
            </a:lvl1pPr>
          </a:lstStyle>
          <a:p>
            <a:pPr>
              <a:defRPr/>
            </a:pPr>
            <a:endParaRPr lang="en-GB" dirty="0"/>
          </a:p>
        </p:txBody>
      </p:sp>
      <p:sp>
        <p:nvSpPr>
          <p:cNvPr id="3" name="Date Placeholder 2"/>
          <p:cNvSpPr>
            <a:spLocks noGrp="1"/>
          </p:cNvSpPr>
          <p:nvPr>
            <p:ph type="dt" idx="1"/>
          </p:nvPr>
        </p:nvSpPr>
        <p:spPr>
          <a:xfrm>
            <a:off x="3849910" y="0"/>
            <a:ext cx="2946144" cy="496888"/>
          </a:xfrm>
          <a:prstGeom prst="rect">
            <a:avLst/>
          </a:prstGeom>
        </p:spPr>
        <p:txBody>
          <a:bodyPr vert="horz" lIns="90694" tIns="45346" rIns="90694" bIns="45346" rtlCol="0"/>
          <a:lstStyle>
            <a:lvl1pPr algn="r">
              <a:defRPr sz="1200">
                <a:latin typeface="Times New Roman" charset="0"/>
                <a:cs typeface="+mn-cs"/>
              </a:defRPr>
            </a:lvl1pPr>
          </a:lstStyle>
          <a:p>
            <a:pPr>
              <a:defRPr/>
            </a:pPr>
            <a:fld id="{13180790-7027-42D4-A353-EB24E887864E}" type="datetimeFigureOut">
              <a:rPr lang="en-US"/>
              <a:pPr>
                <a:defRPr/>
              </a:pPr>
              <a:t>1/13/2020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94" tIns="45346" rIns="90694" bIns="45346" rtlCol="0" anchor="ctr"/>
          <a:lstStyle/>
          <a:p>
            <a:pPr lvl="0"/>
            <a:endParaRPr lang="en-GB" noProof="0" dirty="0"/>
          </a:p>
        </p:txBody>
      </p:sp>
      <p:sp>
        <p:nvSpPr>
          <p:cNvPr id="5" name="Notes Placeholder 4"/>
          <p:cNvSpPr>
            <a:spLocks noGrp="1"/>
          </p:cNvSpPr>
          <p:nvPr>
            <p:ph type="body" sz="quarter" idx="3"/>
          </p:nvPr>
        </p:nvSpPr>
        <p:spPr>
          <a:xfrm>
            <a:off x="678635" y="4714878"/>
            <a:ext cx="5440406" cy="4467225"/>
          </a:xfrm>
          <a:prstGeom prst="rect">
            <a:avLst/>
          </a:prstGeom>
        </p:spPr>
        <p:txBody>
          <a:bodyPr vert="horz" lIns="90694" tIns="45346" rIns="90694" bIns="453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3" y="9428165"/>
            <a:ext cx="2946145" cy="496887"/>
          </a:xfrm>
          <a:prstGeom prst="rect">
            <a:avLst/>
          </a:prstGeom>
        </p:spPr>
        <p:txBody>
          <a:bodyPr vert="horz" lIns="90694" tIns="45346" rIns="90694" bIns="45346" rtlCol="0" anchor="b"/>
          <a:lstStyle>
            <a:lvl1pPr algn="l">
              <a:defRPr sz="1200">
                <a:latin typeface="Times New Roman" charset="0"/>
                <a:cs typeface="+mn-cs"/>
              </a:defRPr>
            </a:lvl1pPr>
          </a:lstStyle>
          <a:p>
            <a:pPr>
              <a:defRPr/>
            </a:pPr>
            <a:endParaRPr lang="en-GB" dirty="0"/>
          </a:p>
        </p:txBody>
      </p:sp>
      <p:sp>
        <p:nvSpPr>
          <p:cNvPr id="7" name="Slide Number Placeholder 6"/>
          <p:cNvSpPr>
            <a:spLocks noGrp="1"/>
          </p:cNvSpPr>
          <p:nvPr>
            <p:ph type="sldNum" sz="quarter" idx="5"/>
          </p:nvPr>
        </p:nvSpPr>
        <p:spPr>
          <a:xfrm>
            <a:off x="3849910" y="9428165"/>
            <a:ext cx="2946144" cy="496887"/>
          </a:xfrm>
          <a:prstGeom prst="rect">
            <a:avLst/>
          </a:prstGeom>
        </p:spPr>
        <p:txBody>
          <a:bodyPr vert="horz" lIns="90694" tIns="45346" rIns="90694" bIns="45346" rtlCol="0" anchor="b"/>
          <a:lstStyle>
            <a:lvl1pPr algn="r">
              <a:defRPr sz="1200">
                <a:latin typeface="Times New Roman" charset="0"/>
                <a:cs typeface="+mn-cs"/>
              </a:defRPr>
            </a:lvl1pPr>
          </a:lstStyle>
          <a:p>
            <a:pPr>
              <a:defRPr/>
            </a:pPr>
            <a:fld id="{3C4336D0-08B1-4E74-BE0C-7066E3835147}" type="slidenum">
              <a:rPr lang="en-GB"/>
              <a:pPr>
                <a:defRPr/>
              </a:pPr>
              <a:t>‹#›</a:t>
            </a:fld>
            <a:endParaRPr lang="en-GB" dirty="0"/>
          </a:p>
        </p:txBody>
      </p:sp>
    </p:spTree>
    <p:extLst>
      <p:ext uri="{BB962C8B-B14F-4D97-AF65-F5344CB8AC3E}">
        <p14:creationId xmlns:p14="http://schemas.microsoft.com/office/powerpoint/2010/main" val="4102998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25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635" y="4714879"/>
            <a:ext cx="5440406" cy="3385514"/>
          </a:xfrm>
        </p:spPr>
        <p:txBody>
          <a:bodyPr/>
          <a:lstStyle/>
          <a:p>
            <a:r>
              <a:rPr lang="en-US" sz="1200" kern="1200" dirty="0">
                <a:solidFill>
                  <a:schemeClr val="tx1"/>
                </a:solidFill>
                <a:effectLst/>
                <a:latin typeface="+mn-lt"/>
                <a:ea typeface="+mn-ea"/>
                <a:cs typeface="+mn-cs"/>
              </a:rPr>
              <a:t>To give you all a glimpse of how we are implementing the LL approach:</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Ede LL </a:t>
            </a:r>
            <a:r>
              <a:rPr lang="en-GB" sz="1200" kern="1200" dirty="0">
                <a:solidFill>
                  <a:schemeClr val="tx1"/>
                </a:solidFill>
                <a:effectLst/>
                <a:latin typeface="+mn-lt"/>
                <a:ea typeface="+mn-ea"/>
                <a:cs typeface="+mn-cs"/>
              </a:rPr>
              <a:t>works on integrating municipal food, environmental and spatial planning policies;</a:t>
            </a:r>
          </a:p>
          <a:p>
            <a:pPr lvl="0"/>
            <a:r>
              <a:rPr lang="en-US" sz="1200" kern="1200" dirty="0">
                <a:solidFill>
                  <a:schemeClr val="tx1"/>
                </a:solidFill>
                <a:effectLst/>
                <a:latin typeface="+mn-lt"/>
                <a:ea typeface="+mn-ea"/>
                <a:cs typeface="+mn-cs"/>
              </a:rPr>
              <a:t>Gloucestershire </a:t>
            </a:r>
            <a:r>
              <a:rPr lang="en-GB" sz="1200" kern="1200" dirty="0">
                <a:solidFill>
                  <a:schemeClr val="tx1"/>
                </a:solidFill>
                <a:effectLst/>
                <a:latin typeface="+mn-lt"/>
                <a:ea typeface="+mn-ea"/>
                <a:cs typeface="+mn-cs"/>
              </a:rPr>
              <a:t>LL work relates to dynamic food procurement and circular economy;</a:t>
            </a:r>
          </a:p>
          <a:p>
            <a:pPr lvl="0"/>
            <a:r>
              <a:rPr lang="en-US" sz="1200" kern="1200" dirty="0">
                <a:solidFill>
                  <a:schemeClr val="tx1"/>
                </a:solidFill>
                <a:effectLst/>
                <a:latin typeface="+mn-lt"/>
                <a:ea typeface="+mn-ea"/>
                <a:cs typeface="+mn-cs"/>
              </a:rPr>
              <a:t>Lucca LL works on Food Policy and territorial planning to reduce urban sprawl and </a:t>
            </a:r>
            <a:r>
              <a:rPr lang="en-US" sz="1200" kern="1200" dirty="0" err="1">
                <a:solidFill>
                  <a:schemeClr val="tx1"/>
                </a:solidFill>
                <a:effectLst/>
                <a:latin typeface="+mn-lt"/>
                <a:ea typeface="+mn-ea"/>
                <a:cs typeface="+mn-cs"/>
              </a:rPr>
              <a:t>valorise</a:t>
            </a:r>
            <a:r>
              <a:rPr lang="en-US" sz="1200" kern="1200" dirty="0">
                <a:solidFill>
                  <a:schemeClr val="tx1"/>
                </a:solidFill>
                <a:effectLst/>
                <a:latin typeface="+mn-lt"/>
                <a:ea typeface="+mn-ea"/>
                <a:cs typeface="+mn-cs"/>
              </a:rPr>
              <a:t> cultural heritage and landscape.</a:t>
            </a:r>
            <a:endParaRPr lang="en-GB"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51A5F8C0-4260-D24E-B7B0-FD8FC41F1133}" type="slidenum">
              <a:rPr lang="de-DE" smtClean="0"/>
              <a:pPr/>
              <a:t>10</a:t>
            </a:fld>
            <a:endParaRPr lang="de-DE"/>
          </a:p>
        </p:txBody>
      </p:sp>
    </p:spTree>
    <p:extLst>
      <p:ext uri="{BB962C8B-B14F-4D97-AF65-F5344CB8AC3E}">
        <p14:creationId xmlns:p14="http://schemas.microsoft.com/office/powerpoint/2010/main" val="42555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are using the living lab concept, which is about co-innovation and experimentation,</a:t>
            </a:r>
            <a:r>
              <a:rPr lang="en-GB" baseline="0" dirty="0"/>
              <a:t> but w</a:t>
            </a:r>
            <a:r>
              <a:rPr lang="en-GB" dirty="0"/>
              <a:t>e want to create tangible outcomes. </a:t>
            </a:r>
          </a:p>
          <a:p>
            <a:pPr marL="171450" indent="-171450">
              <a:buFont typeface="Arial" panose="020B0604020202020204" pitchFamily="34" charset="0"/>
              <a:buChar char="•"/>
            </a:pPr>
            <a:r>
              <a:rPr lang="en-GB" dirty="0"/>
              <a:t>We are linking</a:t>
            </a:r>
            <a:r>
              <a:rPr lang="en-GB" baseline="0" dirty="0"/>
              <a:t> </a:t>
            </a:r>
            <a:r>
              <a:rPr lang="en-GB" dirty="0"/>
              <a:t>with the current work being led by the RAU to develop a new food strategy for the county. </a:t>
            </a:r>
          </a:p>
          <a:p>
            <a:pPr marL="171450" indent="-171450">
              <a:buFont typeface="Arial" panose="020B0604020202020204" pitchFamily="34" charset="0"/>
              <a:buChar char="•"/>
            </a:pPr>
            <a:r>
              <a:rPr lang="en-GB" dirty="0"/>
              <a:t>Other county and national policy links too: </a:t>
            </a:r>
            <a:r>
              <a:rPr lang="en-GB" dirty="0" err="1"/>
              <a:t>Glos</a:t>
            </a:r>
            <a:r>
              <a:rPr lang="en-GB" dirty="0"/>
              <a:t> 2050, Local Industrial</a:t>
            </a:r>
            <a:r>
              <a:rPr lang="en-GB" baseline="0" dirty="0"/>
              <a:t> Strategy, Defra’s 25 </a:t>
            </a:r>
            <a:r>
              <a:rPr lang="en-GB" baseline="0" dirty="0" err="1"/>
              <a:t>Yr</a:t>
            </a:r>
            <a:r>
              <a:rPr lang="en-GB" baseline="0" dirty="0"/>
              <a:t> Environment Plan, Waste Strategy and Ag Bill and proposed food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Gloucestershire </a:t>
            </a:r>
            <a:r>
              <a:rPr lang="en-GB" sz="1200" kern="1200" dirty="0">
                <a:solidFill>
                  <a:schemeClr val="tx1"/>
                </a:solidFill>
                <a:effectLst/>
                <a:latin typeface="+mn-lt"/>
                <a:ea typeface="+mn-ea"/>
                <a:cs typeface="+mn-cs"/>
              </a:rPr>
              <a:t>LL work relates to dynamic food procurement and circular economy</a:t>
            </a:r>
            <a:endParaRPr lang="en-GB" dirty="0"/>
          </a:p>
          <a:p>
            <a:pPr marL="171450" indent="-171450">
              <a:buFont typeface="Arial" panose="020B0604020202020204" pitchFamily="34" charset="0"/>
              <a:buChar char="•"/>
            </a:pPr>
            <a:r>
              <a:rPr lang="en-GB" dirty="0"/>
              <a:t>We would like to experiment in two main areas of food governance:</a:t>
            </a:r>
          </a:p>
          <a:p>
            <a:pPr marL="171450" indent="-171450">
              <a:buFont typeface="Arial" panose="020B0604020202020204" pitchFamily="34" charset="0"/>
              <a:buChar char="•"/>
            </a:pPr>
            <a:r>
              <a:rPr lang="en-GB" dirty="0"/>
              <a:t>School public procurement, bearing in mind the current debate about ‘sustainable diet’ and less meat and also the potential to connect local farmers and schools (building on the Council’s already excellent procurement contract for schools and using Defra’s balanced scorecard criteria). </a:t>
            </a:r>
          </a:p>
          <a:p>
            <a:pPr marL="171450" indent="-171450">
              <a:buFont typeface="Arial" panose="020B0604020202020204" pitchFamily="34" charset="0"/>
              <a:buChar char="•"/>
            </a:pPr>
            <a:r>
              <a:rPr lang="en-GB" dirty="0"/>
              <a:t>New business models for food, including circular food models, smart food models and possibly payments for ecosystem services (natural capital and water resource management – contracts to improve water quality, for example, as a public good).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02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Natural Flood Management has been championed in many quarters as a complementary intervention to more traditional, ‘hard engineering’ interventions such as constructing permanent flood defences.</a:t>
            </a:r>
          </a:p>
          <a:p>
            <a:pPr marL="171450" indent="-171450">
              <a:buFont typeface="Arial" panose="020B0604020202020204" pitchFamily="34" charset="0"/>
              <a:buChar char="•"/>
            </a:pPr>
            <a:r>
              <a:rPr lang="en-GB" dirty="0"/>
              <a:t>NFM mimics natural processes and its techniques include adding woody debris (leaky dams) to watercourses to slow flows in times of flood, the introduction of beavers, soil conservation to reduce run-off, bankside habitat management including tree planting.</a:t>
            </a:r>
          </a:p>
          <a:p>
            <a:pPr marL="171450" indent="-171450">
              <a:buFont typeface="Arial" panose="020B0604020202020204" pitchFamily="34" charset="0"/>
              <a:buChar char="•"/>
            </a:pPr>
            <a:r>
              <a:rPr lang="en-GB" dirty="0"/>
              <a:t>Because such natural interventions depend on many variables – local weather, local geology, maintenance – it is hard to accurately calculate the impact of NFM interventions beyond the immediate area.</a:t>
            </a:r>
          </a:p>
          <a:p>
            <a:pPr marL="171450" indent="-171450">
              <a:buFont typeface="Arial" panose="020B0604020202020204" pitchFamily="34" charset="0"/>
              <a:buChar char="•"/>
            </a:pPr>
            <a:r>
              <a:rPr lang="en-GB" dirty="0"/>
              <a:t>But this doesn’t mean it can’t be tried or extended, and flood risk grant-in-aid is currently calculated on the basis on how many properties and people are protected.</a:t>
            </a:r>
          </a:p>
          <a:p>
            <a:pPr marL="171450" indent="-171450">
              <a:buFont typeface="Arial" panose="020B0604020202020204" pitchFamily="34" charset="0"/>
              <a:buChar char="•"/>
            </a:pPr>
            <a:r>
              <a:rPr lang="en-GB" dirty="0"/>
              <a:t>Our hope is that ROBUST will facilitate – through various interviews and workshops - a much more holistic and territorially coherent (i.e. catchment-based) proposal for integrating NFM into a regional catchment management strategy, and establishing a network of NFM practitioners who would be responsible for implementing a range of interventions along catchments.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general remarks:</a:t>
            </a:r>
          </a:p>
          <a:p>
            <a:endParaRPr lang="en-GB" baseline="0" dirty="0"/>
          </a:p>
          <a:p>
            <a:pPr marL="228600" indent="-228600">
              <a:buFont typeface="+mj-lt"/>
              <a:buAutoNum type="arabicPeriod"/>
            </a:pPr>
            <a:r>
              <a:rPr lang="en-GB" baseline="0" dirty="0"/>
              <a:t>It is clear that there are political sensitivities and local priorities which are influencing the lab work (RIAs are evolving). E.g. Lucca, </a:t>
            </a:r>
            <a:r>
              <a:rPr lang="en-GB" baseline="0" dirty="0" err="1"/>
              <a:t>Tukums</a:t>
            </a:r>
            <a:r>
              <a:rPr lang="en-GB" baseline="0" dirty="0"/>
              <a:t>, </a:t>
            </a:r>
            <a:r>
              <a:rPr lang="en-GB" baseline="0" dirty="0" err="1"/>
              <a:t>Glos</a:t>
            </a:r>
            <a:r>
              <a:rPr lang="en-GB" baseline="0" dirty="0"/>
              <a:t>, Ede</a:t>
            </a:r>
          </a:p>
          <a:p>
            <a:pPr marL="241539" indent="-241539">
              <a:buAutoNum type="arabicPeriod"/>
            </a:pPr>
            <a:r>
              <a:rPr lang="en-GB" baseline="0" dirty="0"/>
              <a:t>Teams are employing useful tactics / strategies to animate their lab. E.g. Ede (EPA and Food Policy Networks), </a:t>
            </a:r>
            <a:r>
              <a:rPr lang="en-GB" baseline="0" dirty="0" err="1"/>
              <a:t>Glos</a:t>
            </a:r>
            <a:r>
              <a:rPr lang="en-GB" baseline="0" dirty="0"/>
              <a:t> (Food Strategy and Local Industrial Strategy), Lucca (Food Policy work), </a:t>
            </a:r>
            <a:r>
              <a:rPr lang="en-GB" baseline="0" dirty="0" err="1"/>
              <a:t>Tukums</a:t>
            </a:r>
            <a:r>
              <a:rPr lang="en-GB" baseline="0" dirty="0"/>
              <a:t> …</a:t>
            </a:r>
          </a:p>
          <a:p>
            <a:pPr marL="241539" indent="-241539">
              <a:buAutoNum type="arabicPeriod"/>
            </a:pPr>
            <a:r>
              <a:rPr lang="en-GB" baseline="0" dirty="0"/>
              <a:t>Living labs are spaces of co-innovation with a minimum of triple and ideally a quadruple helix dynamic. Good examples: Frankfurt, Lisbon, Helsinki (NGOs). </a:t>
            </a:r>
          </a:p>
          <a:p>
            <a:pPr marL="241539" indent="-241539">
              <a:buAutoNum type="arabicPeriod"/>
            </a:pPr>
            <a:r>
              <a:rPr lang="en-GB" baseline="0" dirty="0"/>
              <a:t>Disrupting the growth narrative. ROBUST is really a project about growth. A huge debate now re ‘growth’ and challenging conventional growth thinking (Climate Change protests, Biodiversity, EAT-Lancet); the need for more synergistic frameworks (Doughnut Economics, Planetary Boundaries, Common Food Policy). Are we answering this agenda? How can ROBUST engage with these growth debates more courageously? For example, CE is a key part of the LIS but most economic development foresees ‘old’ rural-to-urban commuting, by motorway, with major new developments in the Severn Vale, which is at high risk of seas-level rise. Is there a danger that ROBUST’s pragmatism limits its radical innovation potential?</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44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5" y="4603279"/>
            <a:ext cx="5688632" cy="4824886"/>
          </a:xfrm>
        </p:spPr>
        <p:txBody>
          <a:bodyPr>
            <a:normAutofit fontScale="85000" lnSpcReduction="10000"/>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Social innovations thus signify </a:t>
            </a:r>
            <a:r>
              <a:rPr lang="en-GB" sz="1200" i="1" kern="1200" dirty="0">
                <a:solidFill>
                  <a:schemeClr val="tx1"/>
                </a:solidFill>
                <a:effectLst/>
                <a:latin typeface="+mn-lt"/>
                <a:ea typeface="+mn-ea"/>
                <a:cs typeface="+mn-cs"/>
              </a:rPr>
              <a:t>‘acts of change’</a:t>
            </a:r>
            <a:r>
              <a:rPr lang="en-GB" sz="1200" kern="1200" dirty="0">
                <a:solidFill>
                  <a:schemeClr val="tx1"/>
                </a:solidFill>
                <a:effectLst/>
                <a:latin typeface="+mn-lt"/>
                <a:ea typeface="+mn-ea"/>
                <a:cs typeface="+mn-cs"/>
              </a:rPr>
              <a:t>. The crucial aspect in this respect is the </a:t>
            </a:r>
            <a:r>
              <a:rPr lang="en-GB" sz="1200" i="1" kern="1200" dirty="0">
                <a:solidFill>
                  <a:schemeClr val="tx1"/>
                </a:solidFill>
                <a:effectLst/>
                <a:latin typeface="+mn-lt"/>
                <a:ea typeface="+mn-ea"/>
                <a:cs typeface="+mn-cs"/>
              </a:rPr>
              <a:t>change in attitudes, behaviour or perceptions resulting in a new form of collaborative action</a:t>
            </a:r>
            <a:r>
              <a:rPr lang="en-GB" sz="1200" kern="1200" dirty="0">
                <a:solidFill>
                  <a:schemeClr val="tx1"/>
                </a:solidFill>
                <a:effectLst/>
                <a:latin typeface="+mn-lt"/>
                <a:ea typeface="+mn-ea"/>
                <a:cs typeface="+mn-cs"/>
              </a:rPr>
              <a:t>. Social innovations are therefore non-material, with material outcomes (e.g. fresh food, farm machinery ring, a new community building or a community-owned wind turbine) being </a:t>
            </a:r>
            <a:r>
              <a:rPr lang="en-GB" sz="1200" i="1" kern="1200" dirty="0">
                <a:solidFill>
                  <a:schemeClr val="tx1"/>
                </a:solidFill>
                <a:effectLst/>
                <a:latin typeface="+mn-lt"/>
                <a:ea typeface="+mn-ea"/>
                <a:cs typeface="+mn-cs"/>
              </a:rPr>
              <a:t>complementary to this</a:t>
            </a:r>
            <a:r>
              <a:rPr lang="en-GB" sz="1200" kern="1200" dirty="0">
                <a:solidFill>
                  <a:schemeClr val="tx1"/>
                </a:solidFill>
                <a:effectLst/>
                <a:latin typeface="+mn-lt"/>
                <a:ea typeface="+mn-ea"/>
                <a:cs typeface="+mn-cs"/>
              </a:rPr>
              <a:t>; the focus is </a:t>
            </a:r>
            <a:r>
              <a:rPr lang="en-GB" sz="1200" i="1" kern="1200" dirty="0">
                <a:solidFill>
                  <a:schemeClr val="tx1"/>
                </a:solidFill>
                <a:effectLst/>
                <a:latin typeface="+mn-lt"/>
                <a:ea typeface="+mn-ea"/>
                <a:cs typeface="+mn-cs"/>
              </a:rPr>
              <a:t>asset building,</a:t>
            </a:r>
            <a:r>
              <a:rPr lang="en-GB" sz="1200" kern="1200" dirty="0">
                <a:solidFill>
                  <a:schemeClr val="tx1"/>
                </a:solidFill>
                <a:effectLst/>
                <a:latin typeface="+mn-lt"/>
                <a:ea typeface="+mn-ea"/>
                <a:cs typeface="+mn-cs"/>
              </a:rPr>
              <a:t> not needs (realisation). This concurs with the dimensions of social innovation identified by Kirwan et al. (2013), where capacities were given prominence.</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Marques et al (2018)</a:t>
            </a:r>
            <a:r>
              <a:rPr lang="en-GB" sz="1200" kern="1200" dirty="0">
                <a:solidFill>
                  <a:schemeClr val="tx1"/>
                </a:solidFill>
                <a:effectLst/>
                <a:latin typeface="+mn-lt"/>
                <a:ea typeface="+mn-ea"/>
                <a:cs typeface="+mn-cs"/>
              </a:rPr>
              <a:t> distinguish between four definitions of SI, based on the scale and scope of social change to which they are referring.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first definition is structural definition, which is inspired by the writings of Max and Weber, and aims to interpret and explain wide ranging social transformation (democratic revolutions and the transition to capitalism in the C19th was a core concern of these scholars). </a:t>
            </a:r>
            <a:r>
              <a:rPr lang="en-GB" sz="1200" b="1" kern="1200" dirty="0">
                <a:solidFill>
                  <a:schemeClr val="tx1"/>
                </a:solidFill>
                <a:effectLst/>
                <a:latin typeface="+mn-lt"/>
                <a:ea typeface="+mn-ea"/>
                <a:cs typeface="+mn-cs"/>
              </a:rPr>
              <a:t>Structural SI</a:t>
            </a:r>
            <a:r>
              <a:rPr lang="en-GB" sz="1200" kern="1200" dirty="0">
                <a:solidFill>
                  <a:schemeClr val="tx1"/>
                </a:solidFill>
                <a:effectLst/>
                <a:latin typeface="+mn-lt"/>
                <a:ea typeface="+mn-ea"/>
                <a:cs typeface="+mn-cs"/>
              </a:rPr>
              <a:t> thus refers to the transitions that had to happen in the structures of society to trigger new economic and political systems. The term is now less common because of a tendency to favour more contextualised micro-analysis of social phenomena.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second and third definitions are </a:t>
            </a:r>
            <a:r>
              <a:rPr lang="en-GB" sz="1200" b="1" kern="1200" dirty="0">
                <a:solidFill>
                  <a:schemeClr val="tx1"/>
                </a:solidFill>
                <a:effectLst/>
                <a:latin typeface="+mn-lt"/>
                <a:ea typeface="+mn-ea"/>
                <a:cs typeface="+mn-cs"/>
              </a:rPr>
              <a:t>targeted radical SI</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targeted complementary SI </a:t>
            </a:r>
            <a:r>
              <a:rPr lang="en-GB" sz="1200" kern="1200" dirty="0">
                <a:solidFill>
                  <a:schemeClr val="tx1"/>
                </a:solidFill>
                <a:effectLst/>
                <a:latin typeface="+mn-lt"/>
                <a:ea typeface="+mn-ea"/>
                <a:cs typeface="+mn-cs"/>
              </a:rPr>
              <a:t>– these are the most commonly used over the last three decades.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Targeted radical SI</a:t>
            </a:r>
            <a:r>
              <a:rPr lang="en-GB" sz="1200" kern="1200" dirty="0">
                <a:solidFill>
                  <a:schemeClr val="tx1"/>
                </a:solidFill>
                <a:effectLst/>
                <a:latin typeface="+mn-lt"/>
                <a:ea typeface="+mn-ea"/>
                <a:cs typeface="+mn-cs"/>
              </a:rPr>
              <a:t> aims ‘to change in a significant manner the way that certain good or services are produced and delivered’ (ibid., p 7); they challenge the status quo by addressing asymmetrical power relationships and include, for example, transition towns, grassroots community initiatives that aim to build sustainable living environments by reducing CO2 emissions and addressing inequality.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Targeted complementary SI </a:t>
            </a:r>
            <a:r>
              <a:rPr lang="en-GB" sz="1200" kern="1200" dirty="0">
                <a:solidFill>
                  <a:schemeClr val="tx1"/>
                </a:solidFill>
                <a:effectLst/>
                <a:latin typeface="+mn-lt"/>
                <a:ea typeface="+mn-ea"/>
                <a:cs typeface="+mn-cs"/>
              </a:rPr>
              <a:t>describes activities that ‘seek to improve the production and delivery of certain goods and services, without radically reshaping current institutional arrangements or power structures’ (ibid., p. 8). There are echoes here to concepts such as the quadruple-helix and co-design, which emphasise broad participation. This type of SI refers to activities that aim to include end-users or citizens, in terms of the ‘design and delivery of goods and services, primarily those that are offered through, or with the support of the welfare state’. Again, they are circumscribed to certain domains (education or health), rely on their sector/community-based initiatives and are the product of specific national welfare regimes.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final type, termed </a:t>
            </a:r>
            <a:r>
              <a:rPr lang="en-GB" sz="1200" b="1" kern="1200" dirty="0">
                <a:solidFill>
                  <a:schemeClr val="tx1"/>
                </a:solidFill>
                <a:effectLst/>
                <a:latin typeface="+mn-lt"/>
                <a:ea typeface="+mn-ea"/>
                <a:cs typeface="+mn-cs"/>
              </a:rPr>
              <a:t>instrumental SI</a:t>
            </a:r>
            <a:r>
              <a:rPr lang="en-GB" sz="1200" kern="1200" dirty="0">
                <a:solidFill>
                  <a:schemeClr val="tx1"/>
                </a:solidFill>
                <a:effectLst/>
                <a:latin typeface="+mn-lt"/>
                <a:ea typeface="+mn-ea"/>
                <a:cs typeface="+mn-cs"/>
              </a:rPr>
              <a:t>, highlights ‘the tendency of actors in the policy, practice and academic communities to rebrand existing activities and initiatives in line with the latest nomenclature, without fundamentally … altering their goals or outputs’ (bid., p 8). E.g. debates on community development, third sector activities or corporate social responsibility.</a:t>
            </a:r>
            <a:endParaRPr lang="en-GB" dirty="0"/>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14</a:t>
            </a:fld>
            <a:endParaRPr lang="en-GB" dirty="0"/>
          </a:p>
        </p:txBody>
      </p:sp>
    </p:spTree>
    <p:extLst>
      <p:ext uri="{BB962C8B-B14F-4D97-AF65-F5344CB8AC3E}">
        <p14:creationId xmlns:p14="http://schemas.microsoft.com/office/powerpoint/2010/main" val="102827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400" dirty="0"/>
          </a:p>
        </p:txBody>
      </p:sp>
      <p:sp>
        <p:nvSpPr>
          <p:cNvPr id="4" name="Slide Number Placeholder 3"/>
          <p:cNvSpPr>
            <a:spLocks noGrp="1"/>
          </p:cNvSpPr>
          <p:nvPr>
            <p:ph type="sldNum" sz="quarter" idx="5"/>
          </p:nvPr>
        </p:nvSpPr>
        <p:spPr/>
        <p:txBody>
          <a:bodyPr/>
          <a:lstStyle/>
          <a:p>
            <a:pPr>
              <a:defRPr/>
            </a:pPr>
            <a:fld id="{F5795A52-660D-4871-A76C-2EB1E42CDFA3}" type="slidenum">
              <a:rPr lang="en-GB" smtClean="0"/>
              <a:pPr>
                <a:defRPr/>
              </a:pPr>
              <a:t>15</a:t>
            </a:fld>
            <a:endParaRPr lang="en-GB" dirty="0"/>
          </a:p>
        </p:txBody>
      </p:sp>
    </p:spTree>
    <p:extLst>
      <p:ext uri="{BB962C8B-B14F-4D97-AF65-F5344CB8AC3E}">
        <p14:creationId xmlns:p14="http://schemas.microsoft.com/office/powerpoint/2010/main" val="123204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None/>
              <a:defRPr/>
            </a:pPr>
            <a:r>
              <a:rPr lang="en-GB" sz="1400" dirty="0"/>
              <a:t>Objectives:</a:t>
            </a:r>
          </a:p>
          <a:p>
            <a:pPr>
              <a:buFont typeface="Arial" pitchFamily="34" charset="0"/>
              <a:buNone/>
              <a:defRPr/>
            </a:pPr>
            <a:endParaRPr lang="en-GB" sz="1400" dirty="0"/>
          </a:p>
        </p:txBody>
      </p:sp>
      <p:sp>
        <p:nvSpPr>
          <p:cNvPr id="4" name="Slide Number Placeholder 3"/>
          <p:cNvSpPr txBox="1">
            <a:spLocks noGrp="1"/>
          </p:cNvSpPr>
          <p:nvPr/>
        </p:nvSpPr>
        <p:spPr>
          <a:xfrm>
            <a:off x="3776663" y="9428163"/>
            <a:ext cx="2890837" cy="496887"/>
          </a:xfrm>
          <a:prstGeom prst="rect">
            <a:avLst/>
          </a:prstGeom>
          <a:noFill/>
        </p:spPr>
        <p:txBody>
          <a:bodyPr lIns="90694" tIns="45346" rIns="90694" bIns="45346"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B8767597-FE0D-4D39-A726-E11CBD96796E}" type="slidenum">
              <a:rPr lang="en-GB" altLang="en-US" sz="1200"/>
              <a:pPr algn="r" eaLnBrk="1" hangingPunct="1"/>
              <a:t>16</a:t>
            </a:fld>
            <a:endParaRPr lang="en-GB" altLang="en-US" sz="1200"/>
          </a:p>
        </p:txBody>
      </p:sp>
      <p:sp>
        <p:nvSpPr>
          <p:cNvPr id="2" name="Footer Placeholder 1"/>
          <p:cNvSpPr>
            <a:spLocks noGrp="1"/>
          </p:cNvSpPr>
          <p:nvPr>
            <p:ph type="ftr" sz="quarter" idx="4"/>
          </p:nvPr>
        </p:nvSpPr>
        <p:spPr/>
        <p:txBody>
          <a:bodyPr/>
          <a:lstStyle/>
          <a:p>
            <a:pPr>
              <a:defRPr/>
            </a:pPr>
            <a:endParaRPr lang="en-GB"/>
          </a:p>
        </p:txBody>
      </p:sp>
    </p:spTree>
    <p:extLst>
      <p:ext uri="{BB962C8B-B14F-4D97-AF65-F5344CB8AC3E}">
        <p14:creationId xmlns:p14="http://schemas.microsoft.com/office/powerpoint/2010/main" val="4038009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493" y="4603279"/>
            <a:ext cx="6120680" cy="4752528"/>
          </a:xfrm>
        </p:spPr>
        <p:txBody>
          <a:bodyPr>
            <a:noAutofit/>
          </a:bodyPr>
          <a:lstStyle/>
          <a:p>
            <a:pPr>
              <a:defRPr/>
            </a:pPr>
            <a:r>
              <a:rPr lang="en-GB" sz="1100" dirty="0"/>
              <a:t>Innovation a buzzword in recent years.</a:t>
            </a:r>
            <a:r>
              <a:rPr lang="en-GB" sz="1100" baseline="0" dirty="0"/>
              <a:t> </a:t>
            </a:r>
            <a:r>
              <a:rPr lang="en-GB" sz="1100" dirty="0"/>
              <a:t>Adams and Hess (2008: 1) …</a:t>
            </a:r>
          </a:p>
          <a:p>
            <a:pPr>
              <a:defRPr/>
            </a:pPr>
            <a:r>
              <a:rPr lang="en-GB" sz="1100" baseline="0" dirty="0">
                <a:cs typeface="Times New Roman" pitchFamily="18" charset="0"/>
              </a:rPr>
              <a:t>Two key distinctions. </a:t>
            </a:r>
            <a:r>
              <a:rPr lang="en-GB" sz="1100" dirty="0">
                <a:cs typeface="Times New Roman" pitchFamily="18" charset="0"/>
              </a:rPr>
              <a:t>First, </a:t>
            </a:r>
            <a:r>
              <a:rPr lang="en-GB" sz="1100" baseline="0" dirty="0">
                <a:cs typeface="Times New Roman" pitchFamily="18" charset="0"/>
              </a:rPr>
              <a:t>tech</a:t>
            </a:r>
            <a:r>
              <a:rPr lang="en-GB" sz="1100" dirty="0">
                <a:cs typeface="Times New Roman" pitchFamily="18" charset="0"/>
              </a:rPr>
              <a:t> </a:t>
            </a:r>
            <a:r>
              <a:rPr lang="en-GB" sz="1100" baseline="0" dirty="0">
                <a:cs typeface="Times New Roman" pitchFamily="18" charset="0"/>
              </a:rPr>
              <a:t>and social innovations: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100" baseline="0" dirty="0">
                <a:cs typeface="Times New Roman" pitchFamily="18" charset="0"/>
              </a:rPr>
              <a:t> TECHNOLOGICAL INNOVATIONS (examples would be consumer goods like the </a:t>
            </a:r>
            <a:r>
              <a:rPr lang="en-GB" sz="1100" baseline="0" dirty="0" err="1">
                <a:cs typeface="Times New Roman" pitchFamily="18" charset="0"/>
              </a:rPr>
              <a:t>iphone</a:t>
            </a:r>
            <a:r>
              <a:rPr lang="en-GB" sz="1100" baseline="0" dirty="0">
                <a:cs typeface="Times New Roman" pitchFamily="18" charset="0"/>
              </a:rPr>
              <a:t> or Dyson hoover. Examples within farming could be the tractor or</a:t>
            </a:r>
            <a:r>
              <a:rPr lang="en-GB" sz="1100" dirty="0">
                <a:cs typeface="Times New Roman" pitchFamily="18" charset="0"/>
              </a:rPr>
              <a:t> </a:t>
            </a:r>
            <a:r>
              <a:rPr lang="en-GB" sz="1100" baseline="0" dirty="0">
                <a:cs typeface="Times New Roman" pitchFamily="18" charset="0"/>
              </a:rPr>
              <a:t>bio-economic technologies such as GMO). Material, economic, technical, science and technology-orientated innovations.</a:t>
            </a:r>
            <a:r>
              <a:rPr lang="en-GB" sz="1100" dirty="0">
                <a:cs typeface="Times New Roman" pitchFamily="18" charset="0"/>
              </a:rPr>
              <a:t> </a:t>
            </a:r>
            <a:r>
              <a:rPr lang="en-GB" sz="1100" kern="1200" dirty="0">
                <a:solidFill>
                  <a:schemeClr val="tx1"/>
                </a:solidFill>
                <a:effectLst/>
              </a:rPr>
              <a:t>Marques et al: 2018):</a:t>
            </a:r>
            <a:r>
              <a:rPr lang="en-GB" sz="1100" dirty="0"/>
              <a:t> </a:t>
            </a:r>
            <a:r>
              <a:rPr lang="en-GB" sz="1100" kern="1200" dirty="0">
                <a:solidFill>
                  <a:schemeClr val="tx1"/>
                </a:solidFill>
                <a:effectLst/>
              </a:rPr>
              <a:t>TI in three ways: one, implementation, as a new product, technology, idea or innovation that is implemented and generates value for a business; two, includes activities beyond product implementation; three, activities that happen within firms (i.e. private enterprise/economic value-added).</a:t>
            </a:r>
            <a:endParaRPr lang="en-GB" sz="1100" baseline="0" dirty="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100" baseline="0" dirty="0">
                <a:cs typeface="Times New Roman" pitchFamily="18" charset="0"/>
              </a:rPr>
              <a:t> SOCIAL INNOVATIONS (everyday example</a:t>
            </a:r>
            <a:r>
              <a:rPr lang="en-GB" sz="1100" dirty="0">
                <a:cs typeface="Times New Roman" pitchFamily="18" charset="0"/>
              </a:rPr>
              <a:t> </a:t>
            </a:r>
            <a:r>
              <a:rPr lang="en-GB" sz="1100" baseline="0" dirty="0">
                <a:cs typeface="Times New Roman" pitchFamily="18" charset="0"/>
              </a:rPr>
              <a:t>might be changes in consumer behaviour e.g. carrier bags use, recycling behaviours, innovations in consumption practices). </a:t>
            </a:r>
            <a:r>
              <a:rPr lang="en-GB" sz="1100" dirty="0">
                <a:cs typeface="Times New Roman" pitchFamily="18" charset="0"/>
              </a:rPr>
              <a:t>Talking t</a:t>
            </a:r>
            <a:r>
              <a:rPr lang="en-GB" sz="1100" baseline="0" dirty="0">
                <a:cs typeface="Times New Roman" pitchFamily="18" charset="0"/>
              </a:rPr>
              <a:t>hen about changes in social practice in terms of attitude, behaviour, perceptions. </a:t>
            </a:r>
            <a:r>
              <a:rPr lang="en-GB" sz="1100" dirty="0">
                <a:cs typeface="Times New Roman" pitchFamily="18" charset="0"/>
              </a:rPr>
              <a:t>A</a:t>
            </a:r>
            <a:r>
              <a:rPr lang="en-GB" sz="1100" baseline="0" dirty="0">
                <a:cs typeface="Times New Roman" pitchFamily="18" charset="0"/>
              </a:rPr>
              <a:t>lso be a change in the way society is governed – e.g. enable more civic involvement.</a:t>
            </a:r>
            <a:r>
              <a:rPr lang="en-GB" sz="1100" dirty="0">
                <a:cs typeface="Times New Roman" pitchFamily="18" charset="0"/>
              </a:rPr>
              <a:t> </a:t>
            </a:r>
            <a:r>
              <a:rPr lang="en-GB" sz="1100" kern="1200" dirty="0">
                <a:solidFill>
                  <a:schemeClr val="tx1"/>
                </a:solidFill>
                <a:effectLst/>
              </a:rPr>
              <a:t>Neumeier (2012) SI as: “[c]</a:t>
            </a:r>
            <a:r>
              <a:rPr lang="en-GB" sz="1100" kern="1200" dirty="0" err="1">
                <a:solidFill>
                  <a:schemeClr val="tx1"/>
                </a:solidFill>
                <a:effectLst/>
              </a:rPr>
              <a:t>hanges</a:t>
            </a:r>
            <a:r>
              <a:rPr lang="en-GB" sz="1100" kern="1200" dirty="0">
                <a:solidFill>
                  <a:schemeClr val="tx1"/>
                </a:solidFill>
                <a:effectLst/>
              </a:rPr>
              <a:t> of attitudes, behaviour or perceptions of a group of people joined in a network of aligned interests that in relation to the group’s horizon of experiences lead to new and improved ways of collaborative action within the group and beyond” (</a:t>
            </a:r>
            <a:r>
              <a:rPr lang="en-GB" sz="1100" i="1" kern="1200" dirty="0">
                <a:solidFill>
                  <a:schemeClr val="tx1"/>
                </a:solidFill>
                <a:effectLst/>
              </a:rPr>
              <a:t>ibid.</a:t>
            </a:r>
            <a:r>
              <a:rPr lang="en-GB" sz="1100" kern="1200" dirty="0">
                <a:solidFill>
                  <a:schemeClr val="tx1"/>
                </a:solidFill>
                <a:effectLst/>
              </a:rPr>
              <a:t>: 55).  Marques</a:t>
            </a:r>
            <a:r>
              <a:rPr lang="en-GB" sz="1100" kern="1200" baseline="0" dirty="0">
                <a:solidFill>
                  <a:schemeClr val="tx1"/>
                </a:solidFill>
                <a:effectLst/>
              </a:rPr>
              <a:t> et al 2018: </a:t>
            </a:r>
            <a:r>
              <a:rPr lang="en-GB" sz="1100" kern="1200" dirty="0">
                <a:solidFill>
                  <a:schemeClr val="tx1"/>
                </a:solidFill>
                <a:effectLst/>
              </a:rPr>
              <a:t>SI is also about new ideas but distinct from TI in three ways: first, promotes inclusive relationships among individuals, especially those that are or have been neglected (SI thus values the process of implementing a new idea as much as it does the outcomes; second, it is about addressing need, whether in areas such as education or health or more broadly; third, SI is often aimed at specific domains: education, health and migration.</a:t>
            </a:r>
            <a:endParaRPr lang="en-GB" sz="1100" baseline="0" dirty="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100" baseline="0" dirty="0"/>
              <a:t>Innovation is central to transition processes; </a:t>
            </a:r>
            <a:r>
              <a:rPr lang="en-GB" sz="1100" kern="1200" dirty="0">
                <a:solidFill>
                  <a:schemeClr val="tx1"/>
                </a:solidFill>
                <a:effectLst/>
              </a:rPr>
              <a:t>potentially ‘unlocks’ new styles of thinking.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100" dirty="0">
                <a:cs typeface="Times New Roman" pitchFamily="18" charset="0"/>
              </a:rPr>
              <a:t>S</a:t>
            </a:r>
            <a:r>
              <a:rPr lang="en-GB" sz="1100" baseline="0" dirty="0">
                <a:cs typeface="Times New Roman" pitchFamily="18" charset="0"/>
              </a:rPr>
              <a:t>econd</a:t>
            </a:r>
            <a:r>
              <a:rPr lang="en-GB" sz="1100" dirty="0">
                <a:cs typeface="Times New Roman" pitchFamily="18" charset="0"/>
              </a:rPr>
              <a:t> </a:t>
            </a:r>
            <a:r>
              <a:rPr lang="en-GB" sz="1100" baseline="0" dirty="0">
                <a:cs typeface="Times New Roman" pitchFamily="18" charset="0"/>
              </a:rPr>
              <a:t>distinction:</a:t>
            </a:r>
            <a:r>
              <a:rPr lang="en-GB" sz="1100" dirty="0">
                <a:cs typeface="Times New Roman" pitchFamily="18" charset="0"/>
              </a:rPr>
              <a:t> </a:t>
            </a:r>
            <a:r>
              <a:rPr lang="en-GB" sz="1100" baseline="0" dirty="0">
                <a:cs typeface="Times New Roman" pitchFamily="18" charset="0"/>
              </a:rPr>
              <a:t>incremental and radical.</a:t>
            </a:r>
            <a:r>
              <a:rPr lang="en-GB" sz="1100" dirty="0">
                <a:cs typeface="Times New Roman" pitchFamily="18" charset="0"/>
              </a:rPr>
              <a:t> </a:t>
            </a:r>
            <a:r>
              <a:rPr lang="en-GB" sz="1100" baseline="0" dirty="0">
                <a:cs typeface="Times New Roman" pitchFamily="18" charset="0"/>
              </a:rPr>
              <a:t>INCREMENTAL INNOVATIONS – These are also referred to as </a:t>
            </a:r>
            <a:r>
              <a:rPr lang="en-GB" sz="1100" u="sng" baseline="0" dirty="0">
                <a:cs typeface="Times New Roman" pitchFamily="18" charset="0"/>
              </a:rPr>
              <a:t>‘first order’ innovations</a:t>
            </a:r>
            <a:r>
              <a:rPr lang="en-GB" sz="1100" baseline="0" dirty="0">
                <a:cs typeface="Times New Roman" pitchFamily="18" charset="0"/>
              </a:rPr>
              <a:t>. </a:t>
            </a:r>
            <a:r>
              <a:rPr lang="en-GB" sz="1100" dirty="0">
                <a:cs typeface="Times New Roman" pitchFamily="18" charset="0"/>
              </a:rPr>
              <a:t>I</a:t>
            </a:r>
            <a:r>
              <a:rPr lang="en-GB" sz="1100" baseline="0" dirty="0">
                <a:cs typeface="Times New Roman" pitchFamily="18" charset="0"/>
              </a:rPr>
              <a:t>nnovations (technological or social) that maintain the status quo; they don’t challenge the rules about how a system operates or how we behave as consumers/citizens. </a:t>
            </a:r>
            <a:r>
              <a:rPr lang="en-GB" sz="1100" dirty="0">
                <a:cs typeface="Times New Roman" pitchFamily="18" charset="0"/>
              </a:rPr>
              <a:t> </a:t>
            </a:r>
            <a:r>
              <a:rPr lang="en-GB" sz="1100" baseline="0" dirty="0">
                <a:cs typeface="Times New Roman" pitchFamily="18" charset="0"/>
              </a:rPr>
              <a:t>RADICAL INNOVATIONS – </a:t>
            </a:r>
            <a:r>
              <a:rPr lang="en-GB" sz="1100" u="sng" baseline="0" dirty="0">
                <a:cs typeface="Times New Roman" pitchFamily="18" charset="0"/>
              </a:rPr>
              <a:t>‘second order’ innovations</a:t>
            </a:r>
            <a:r>
              <a:rPr lang="en-GB" sz="1100" baseline="0" dirty="0">
                <a:cs typeface="Times New Roman" pitchFamily="18" charset="0"/>
              </a:rPr>
              <a:t>. </a:t>
            </a:r>
            <a:r>
              <a:rPr lang="en-GB" sz="1100" dirty="0">
                <a:cs typeface="Times New Roman" pitchFamily="18" charset="0"/>
              </a:rPr>
              <a:t>I</a:t>
            </a:r>
            <a:r>
              <a:rPr lang="en-GB" sz="1100" baseline="0" dirty="0">
                <a:cs typeface="Times New Roman" pitchFamily="18" charset="0"/>
              </a:rPr>
              <a:t>nnovations that change the regime or system (organics); most likely to influence a regime when it is under pressure. </a:t>
            </a:r>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17</a:t>
            </a:fld>
            <a:endParaRPr lang="en-GB" dirty="0"/>
          </a:p>
        </p:txBody>
      </p:sp>
    </p:spTree>
    <p:extLst>
      <p:ext uri="{BB962C8B-B14F-4D97-AF65-F5344CB8AC3E}">
        <p14:creationId xmlns:p14="http://schemas.microsoft.com/office/powerpoint/2010/main" val="271019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634" y="4675287"/>
            <a:ext cx="5440406" cy="4467225"/>
          </a:xfrm>
        </p:spPr>
        <p:txBody>
          <a:bodyPr/>
          <a:lstStyle/>
          <a:p>
            <a:r>
              <a:rPr lang="en-GB" sz="1200" kern="1200" dirty="0">
                <a:solidFill>
                  <a:schemeClr val="tx1"/>
                </a:solidFill>
                <a:effectLst/>
                <a:latin typeface="+mn-lt"/>
                <a:ea typeface="+mn-ea"/>
                <a:cs typeface="+mn-cs"/>
              </a:rPr>
              <a:t>Each LL is specific, concrete and content focussed (as per the mission statements of each LL).  We are applying the LL approach/its principles (i.e. participatory development of innovative solutions to enable rural-urban linkages/smart growth).  Projects like URB@EXP and </a:t>
            </a:r>
            <a:r>
              <a:rPr lang="en-GB" sz="1200" kern="1200" dirty="0" err="1">
                <a:solidFill>
                  <a:schemeClr val="tx1"/>
                </a:solidFill>
                <a:effectLst/>
                <a:latin typeface="+mn-lt"/>
                <a:ea typeface="+mn-ea"/>
                <a:cs typeface="+mn-cs"/>
              </a:rPr>
              <a:t>APRILab</a:t>
            </a:r>
            <a:r>
              <a:rPr lang="en-GB" sz="1200" kern="1200" dirty="0">
                <a:solidFill>
                  <a:schemeClr val="tx1"/>
                </a:solidFill>
                <a:effectLst/>
                <a:latin typeface="+mn-lt"/>
                <a:ea typeface="+mn-ea"/>
                <a:cs typeface="+mn-cs"/>
              </a:rPr>
              <a:t> have done something similar (in urban contexts).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For ROBUST, the living lab is a form of rural-urban collective governance and experimentation to address rural-urban linkages and smart growth challenges in different European regional territories. The key characteristics are collaboration and experimental governance.</a:t>
            </a:r>
          </a:p>
          <a:p>
            <a:r>
              <a:rPr lang="en-GB" sz="1200" kern="1200" dirty="0">
                <a:solidFill>
                  <a:schemeClr val="tx1"/>
                </a:solidFill>
                <a:effectLst/>
                <a:latin typeface="+mn-lt"/>
                <a:ea typeface="+mn-ea"/>
                <a:cs typeface="+mn-cs"/>
              </a:rPr>
              <a:t>The focus in a LL is specific, concrete and content focussed – as per the LL mission statement/motto/overarching theme</a:t>
            </a:r>
          </a:p>
          <a:p>
            <a:r>
              <a:rPr lang="en-GB" sz="1200" kern="1200" dirty="0">
                <a:solidFill>
                  <a:schemeClr val="tx1"/>
                </a:solidFill>
                <a:effectLst/>
                <a:latin typeface="+mn-lt"/>
                <a:ea typeface="+mn-ea"/>
                <a:cs typeface="+mn-cs"/>
              </a:rPr>
              <a:t>Level of specificity in LL that cannot be achieved at </a:t>
            </a:r>
            <a:r>
              <a:rPr lang="en-GB" sz="1200" kern="1200" dirty="0" err="1">
                <a:solidFill>
                  <a:schemeClr val="tx1"/>
                </a:solidFill>
                <a:effectLst/>
                <a:latin typeface="+mn-lt"/>
                <a:ea typeface="+mn-ea"/>
                <a:cs typeface="+mn-cs"/>
              </a:rPr>
              <a:t>CoP</a:t>
            </a:r>
            <a:r>
              <a:rPr lang="en-GB" sz="1200" kern="1200" dirty="0">
                <a:solidFill>
                  <a:schemeClr val="tx1"/>
                </a:solidFill>
                <a:effectLst/>
                <a:latin typeface="+mn-lt"/>
                <a:ea typeface="+mn-ea"/>
                <a:cs typeface="+mn-cs"/>
              </a:rPr>
              <a:t> level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because localities differ too much. </a:t>
            </a:r>
            <a:endParaRPr lang="en-GB" dirty="0"/>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18</a:t>
            </a:fld>
            <a:endParaRPr lang="en-GB" dirty="0"/>
          </a:p>
        </p:txBody>
      </p:sp>
    </p:spTree>
    <p:extLst>
      <p:ext uri="{BB962C8B-B14F-4D97-AF65-F5344CB8AC3E}">
        <p14:creationId xmlns:p14="http://schemas.microsoft.com/office/powerpoint/2010/main" val="577555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relation and interaction between LLs and </a:t>
            </a:r>
            <a:r>
              <a:rPr lang="en-GB" sz="1200" kern="1200" dirty="0" err="1">
                <a:solidFill>
                  <a:schemeClr val="tx1"/>
                </a:solidFill>
                <a:effectLst/>
                <a:latin typeface="+mn-lt"/>
                <a:ea typeface="+mn-ea"/>
                <a:cs typeface="+mn-cs"/>
              </a:rPr>
              <a:t>CoPs</a:t>
            </a:r>
            <a:r>
              <a:rPr lang="en-GB" sz="1200" kern="1200" dirty="0">
                <a:solidFill>
                  <a:schemeClr val="tx1"/>
                </a:solidFill>
                <a:effectLst/>
                <a:latin typeface="+mn-lt"/>
                <a:ea typeface="+mn-ea"/>
                <a:cs typeface="+mn-cs"/>
              </a:rPr>
              <a:t> is important.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“Mutual engagement and collective learning in </a:t>
            </a:r>
            <a:r>
              <a:rPr lang="en-GB" sz="1200" kern="1200" dirty="0" err="1">
                <a:solidFill>
                  <a:schemeClr val="tx1"/>
                </a:solidFill>
                <a:effectLst/>
                <a:latin typeface="+mn-lt"/>
                <a:ea typeface="+mn-ea"/>
                <a:cs typeface="+mn-cs"/>
              </a:rPr>
              <a:t>CoPs</a:t>
            </a:r>
            <a:r>
              <a:rPr lang="en-GB" sz="1200" kern="1200" dirty="0">
                <a:solidFill>
                  <a:schemeClr val="tx1"/>
                </a:solidFill>
                <a:effectLst/>
                <a:latin typeface="+mn-lt"/>
                <a:ea typeface="+mn-ea"/>
                <a:cs typeface="+mn-cs"/>
              </a:rPr>
              <a:t> should support the work in and of LLs (and not determine in). Interaction and exchange in </a:t>
            </a:r>
            <a:r>
              <a:rPr lang="en-GB" sz="1200" kern="1200" dirty="0" err="1">
                <a:solidFill>
                  <a:schemeClr val="tx1"/>
                </a:solidFill>
                <a:effectLst/>
                <a:latin typeface="+mn-lt"/>
                <a:ea typeface="+mn-ea"/>
                <a:cs typeface="+mn-cs"/>
              </a:rPr>
              <a:t>CoPs</a:t>
            </a:r>
            <a:r>
              <a:rPr lang="en-GB" sz="1200" kern="1200" dirty="0">
                <a:solidFill>
                  <a:schemeClr val="tx1"/>
                </a:solidFill>
                <a:effectLst/>
                <a:latin typeface="+mn-lt"/>
                <a:ea typeface="+mn-ea"/>
                <a:cs typeface="+mn-cs"/>
              </a:rPr>
              <a:t> is meant to improve developments and support innovations in LLs, simply because it enables the introduction of new perspectives, practices, approaches of other localities into the LL and through that it hopefully enriches learning and innovation in LLs.</a:t>
            </a:r>
          </a:p>
          <a:p>
            <a:r>
              <a:rPr lang="en-GB" sz="1200" kern="1200" dirty="0">
                <a:solidFill>
                  <a:schemeClr val="tx1"/>
                </a:solidFill>
                <a:effectLst/>
                <a:latin typeface="+mn-lt"/>
                <a:ea typeface="+mn-ea"/>
                <a:cs typeface="+mn-cs"/>
              </a:rPr>
              <a:t>Important to keep in mind, and maybe also to make the distinction between LLs and </a:t>
            </a:r>
            <a:r>
              <a:rPr lang="en-GB" sz="1200" kern="1200" dirty="0" err="1">
                <a:solidFill>
                  <a:schemeClr val="tx1"/>
                </a:solidFill>
                <a:effectLst/>
                <a:latin typeface="+mn-lt"/>
                <a:ea typeface="+mn-ea"/>
                <a:cs typeface="+mn-cs"/>
              </a:rPr>
              <a:t>CoPs</a:t>
            </a:r>
            <a:r>
              <a:rPr lang="en-GB" sz="1200" kern="1200" dirty="0">
                <a:solidFill>
                  <a:schemeClr val="tx1"/>
                </a:solidFill>
                <a:effectLst/>
                <a:latin typeface="+mn-lt"/>
                <a:ea typeface="+mn-ea"/>
                <a:cs typeface="+mn-cs"/>
              </a:rPr>
              <a:t> more explicit, is that the focus in LL is specific, concrete and content focussed (the mission statements of the LLs also point a bit to that). That level of specificity cannot be achieved at </a:t>
            </a:r>
            <a:r>
              <a:rPr lang="en-GB" sz="1200" kern="1200" dirty="0" err="1">
                <a:solidFill>
                  <a:schemeClr val="tx1"/>
                </a:solidFill>
                <a:effectLst/>
                <a:latin typeface="+mn-lt"/>
                <a:ea typeface="+mn-ea"/>
                <a:cs typeface="+mn-cs"/>
              </a:rPr>
              <a:t>CoP</a:t>
            </a:r>
            <a:r>
              <a:rPr lang="en-GB" sz="1200" kern="1200" dirty="0">
                <a:solidFill>
                  <a:schemeClr val="tx1"/>
                </a:solidFill>
                <a:effectLst/>
                <a:latin typeface="+mn-lt"/>
                <a:ea typeface="+mn-ea"/>
                <a:cs typeface="+mn-cs"/>
              </a:rPr>
              <a:t> level, simply because localities differ too much. But what </a:t>
            </a:r>
            <a:r>
              <a:rPr lang="en-GB" sz="1200" kern="1200" dirty="0" err="1">
                <a:solidFill>
                  <a:schemeClr val="tx1"/>
                </a:solidFill>
                <a:effectLst/>
                <a:latin typeface="+mn-lt"/>
                <a:ea typeface="+mn-ea"/>
                <a:cs typeface="+mn-cs"/>
              </a:rPr>
              <a:t>CoPs</a:t>
            </a:r>
            <a:r>
              <a:rPr lang="en-GB" sz="1200" kern="1200" dirty="0">
                <a:solidFill>
                  <a:schemeClr val="tx1"/>
                </a:solidFill>
                <a:effectLst/>
                <a:latin typeface="+mn-lt"/>
                <a:ea typeface="+mn-ea"/>
                <a:cs typeface="+mn-cs"/>
              </a:rPr>
              <a:t> can and should focus on are learning and exchange activities that will enable participants to better understand (at thematic level) how we can enhance cross-sectoral cooperation and synergies (=WP4) and which governance arrangements can support rural-urban synergies (=WP5). Hence, the common goal (or joint enterprise) of a </a:t>
            </a:r>
            <a:r>
              <a:rPr lang="en-GB" sz="1200" kern="1200" dirty="0" err="1">
                <a:solidFill>
                  <a:schemeClr val="tx1"/>
                </a:solidFill>
                <a:effectLst/>
                <a:latin typeface="+mn-lt"/>
                <a:ea typeface="+mn-ea"/>
                <a:cs typeface="+mn-cs"/>
              </a:rPr>
              <a:t>CoP</a:t>
            </a:r>
            <a:r>
              <a:rPr lang="en-GB" sz="1200" kern="1200" dirty="0">
                <a:solidFill>
                  <a:schemeClr val="tx1"/>
                </a:solidFill>
                <a:effectLst/>
                <a:latin typeface="+mn-lt"/>
                <a:ea typeface="+mn-ea"/>
                <a:cs typeface="+mn-cs"/>
              </a:rPr>
              <a:t> is of a different nature than of a LL”. </a:t>
            </a:r>
          </a:p>
          <a:p>
            <a:endParaRPr lang="en-GB" dirty="0"/>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19</a:t>
            </a:fld>
            <a:endParaRPr lang="en-GB" dirty="0"/>
          </a:p>
        </p:txBody>
      </p:sp>
    </p:spTree>
    <p:extLst>
      <p:ext uri="{BB962C8B-B14F-4D97-AF65-F5344CB8AC3E}">
        <p14:creationId xmlns:p14="http://schemas.microsoft.com/office/powerpoint/2010/main" val="15478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86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The approach taken in the ROBUST project follows the principles of </a:t>
            </a:r>
            <a:r>
              <a:rPr lang="en-US" sz="1200" kern="1200" dirty="0">
                <a:solidFill>
                  <a:schemeClr val="tx1"/>
                </a:solidFill>
                <a:effectLst/>
                <a:latin typeface="+mn-lt"/>
                <a:ea typeface="+mn-ea"/>
                <a:cs typeface="+mn-cs"/>
              </a:rPr>
              <a:t>‘Participatory Assessment, Monitoring and Evaluation’ (</a:t>
            </a:r>
            <a:r>
              <a:rPr lang="en-GB" sz="1200" kern="1200" dirty="0">
                <a:solidFill>
                  <a:schemeClr val="tx1"/>
                </a:solidFill>
                <a:effectLst/>
                <a:latin typeface="+mn-lt"/>
                <a:ea typeface="+mn-ea"/>
                <a:cs typeface="+mn-cs"/>
              </a:rPr>
              <a:t>PAME) </a:t>
            </a:r>
            <a:r>
              <a:rPr lang="en-US" sz="1200" kern="1200" dirty="0">
                <a:solidFill>
                  <a:schemeClr val="tx1"/>
                </a:solidFill>
                <a:effectLst/>
                <a:latin typeface="+mn-lt"/>
                <a:ea typeface="+mn-ea"/>
                <a:cs typeface="+mn-cs"/>
              </a:rPr>
              <a:t>(see FAO, 1989).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key focus of the PAME approach to evaluation is that those involved at the delivery end of projects decide what it is they want to do and how they want to do it; in other words, it is they who are ultimately in the best position to decide whether or not a project has been a success.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part of this process, it is important to ensure that there is an active dialogue between those monitoring and evaluating a project and those who are responsible for delivering it. In the case of ROBUST, between the practitioner and academic teams. In this respect, there is no ‘them and us’, but rather a ‘we’, as partners, in terms of delivering a project.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is the PAME approach to monitoring and evaluation that is paramount, whereby whatever the tools used to gather data need to encourage participation and dialogue.</a:t>
            </a:r>
            <a:endParaRPr lang="en-GB" dirty="0"/>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20</a:t>
            </a:fld>
            <a:endParaRPr lang="en-GB" dirty="0"/>
          </a:p>
        </p:txBody>
      </p:sp>
    </p:spTree>
    <p:extLst>
      <p:ext uri="{BB962C8B-B14F-4D97-AF65-F5344CB8AC3E}">
        <p14:creationId xmlns:p14="http://schemas.microsoft.com/office/powerpoint/2010/main" val="396327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21</a:t>
            </a:fld>
            <a:endParaRPr lang="en-GB" dirty="0"/>
          </a:p>
        </p:txBody>
      </p:sp>
    </p:spTree>
    <p:extLst>
      <p:ext uri="{BB962C8B-B14F-4D97-AF65-F5344CB8AC3E}">
        <p14:creationId xmlns:p14="http://schemas.microsoft.com/office/powerpoint/2010/main" val="52723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4336D0-08B1-4E74-BE0C-7066E3835147}" type="slidenum">
              <a:rPr lang="en-GB" smtClean="0"/>
              <a:pPr>
                <a:defRPr/>
              </a:pPr>
              <a:t>22</a:t>
            </a:fld>
            <a:endParaRPr lang="en-GB" dirty="0"/>
          </a:p>
        </p:txBody>
      </p:sp>
    </p:spTree>
    <p:extLst>
      <p:ext uri="{BB962C8B-B14F-4D97-AF65-F5344CB8AC3E}">
        <p14:creationId xmlns:p14="http://schemas.microsoft.com/office/powerpoint/2010/main" val="1298240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Living lab teams will need to keep a good record of their LL processes (meetings, work shadowing, stakeholder mapping etc.) in order to show evidence of progress towards their intended goals. Defining the aim of the lab and key related outcomes is therefore essential to agree potential indicators.</a:t>
            </a:r>
          </a:p>
          <a:p>
            <a:endParaRPr lang="en-GB" sz="1300" dirty="0"/>
          </a:p>
          <a:p>
            <a:r>
              <a:rPr lang="en-GB" sz="1300" dirty="0"/>
              <a:t>Table 2 translates this language of evaluation to the living lab RIAs for ROBUST, giving an overview per lab of their motto/themes, governance experiments (activity indicators) and intended outcomes (outcome indicators). The logic is that governance experiments are the levers of change that enable better governance, smart development and rural-urban synergies, although we need to further scrutinise the activities and indicators that enable rural-urban synergy (and also growth). For now they reflect what we could extract from the RIAs. </a:t>
            </a:r>
            <a:endParaRPr lang="en-GB" dirty="0"/>
          </a:p>
        </p:txBody>
      </p:sp>
      <p:sp>
        <p:nvSpPr>
          <p:cNvPr id="4" name="Slide Number Placeholder 3"/>
          <p:cNvSpPr>
            <a:spLocks noGrp="1"/>
          </p:cNvSpPr>
          <p:nvPr>
            <p:ph type="sldNum" sz="quarter" idx="10"/>
          </p:nvPr>
        </p:nvSpPr>
        <p:spPr/>
        <p:txBody>
          <a:bodyPr/>
          <a:lstStyle/>
          <a:p>
            <a:fld id="{51A5F8C0-4260-D24E-B7B0-FD8FC41F1133}" type="slidenum">
              <a:rPr lang="de-DE" smtClean="0"/>
              <a:pPr/>
              <a:t>23</a:t>
            </a:fld>
            <a:endParaRPr lang="de-DE"/>
          </a:p>
        </p:txBody>
      </p:sp>
    </p:spTree>
    <p:extLst>
      <p:ext uri="{BB962C8B-B14F-4D97-AF65-F5344CB8AC3E}">
        <p14:creationId xmlns:p14="http://schemas.microsoft.com/office/powerpoint/2010/main" val="284877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shows each of the 11 geographically distributed Living Labs.</a:t>
            </a:r>
          </a:p>
          <a:p>
            <a:pPr marL="171450" indent="-171450">
              <a:buFont typeface="Arial" panose="020B0604020202020204" pitchFamily="34" charset="0"/>
              <a:buChar char="•"/>
            </a:pPr>
            <a:r>
              <a:rPr lang="en-GB" dirty="0"/>
              <a:t>As well as being widely dispersed across Europe, they are very different areas. For example, Mid-Wales, Ede and </a:t>
            </a:r>
            <a:r>
              <a:rPr lang="en-GB" dirty="0" err="1"/>
              <a:t>Tukums</a:t>
            </a:r>
            <a:r>
              <a:rPr lang="en-GB" dirty="0"/>
              <a:t> are rural regions with few small towns. Helsinki, Ljubljana and Lisbon are capital cities. Frankfurt-Rhein-Main is a region of 72 local councils of which only one (but the largest and economically dominant) is Frankfurt. Valencia has a similar profile, with a large rural area and an economically dominant city.</a:t>
            </a:r>
          </a:p>
          <a:p>
            <a:pPr marL="171450" indent="-171450">
              <a:buFont typeface="Arial" panose="020B0604020202020204" pitchFamily="34" charset="0"/>
              <a:buChar char="•"/>
            </a:pPr>
            <a:r>
              <a:rPr lang="en-GB" dirty="0"/>
              <a:t>In each case, two partners – a research partner and a municipal partner – run the LL between them.</a:t>
            </a:r>
          </a:p>
          <a:p>
            <a:pPr marL="171450" indent="-171450">
              <a:buFont typeface="Arial" panose="020B0604020202020204" pitchFamily="34" charset="0"/>
              <a:buChar char="•"/>
            </a:pPr>
            <a:r>
              <a:rPr lang="en-GB" dirty="0"/>
              <a:t>All partners are trying to improve the governance of urban-rural relationships, usually because policy attention is regionally unbalanced, or because of ways of life which affect territorial cohesion (for example Helsinki’s multi-locational residency, Estonian commuting and Finnish high-tech relocations out of the city).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72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Governance challenges</a:t>
            </a:r>
          </a:p>
          <a:p>
            <a:pPr marL="628650" lvl="1" indent="-171450">
              <a:buFont typeface="Wingdings" panose="05000000000000000000" pitchFamily="2" charset="2"/>
              <a:buChar char="Ø"/>
            </a:pPr>
            <a:r>
              <a:rPr lang="en-GB" altLang="en-US" dirty="0"/>
              <a:t>Democratic mandates are territorially restricted</a:t>
            </a:r>
          </a:p>
          <a:p>
            <a:pPr lvl="1">
              <a:buFont typeface="Wingdings" panose="05000000000000000000" pitchFamily="2" charset="2"/>
              <a:buChar char="Ø"/>
            </a:pPr>
            <a:r>
              <a:rPr lang="en-GB" altLang="en-US" dirty="0"/>
              <a:t>Austerity in public finances (bigger role for market? e.g. PES?)</a:t>
            </a:r>
          </a:p>
          <a:p>
            <a:pPr lvl="1">
              <a:buFont typeface="Wingdings" panose="05000000000000000000" pitchFamily="2" charset="2"/>
              <a:buChar char="Ø"/>
            </a:pPr>
            <a:r>
              <a:rPr lang="en-GB" altLang="en-US" dirty="0"/>
              <a:t>Competing evidence (e.g. nutrition) and unpredictable future (e.g. climate)</a:t>
            </a:r>
          </a:p>
          <a:p>
            <a:pPr lvl="1">
              <a:buFont typeface="Wingdings" panose="05000000000000000000" pitchFamily="2" charset="2"/>
              <a:buChar char="Ø"/>
            </a:pPr>
            <a:r>
              <a:rPr lang="en-GB" altLang="en-US" dirty="0"/>
              <a:t>Effectiveness of governance instruments (e.g. S106, FR grant-in-aid)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68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4336D0-08B1-4E74-BE0C-7066E3835147}"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
        <p:nvSpPr>
          <p:cNvPr id="5" name="Notes Placeholder 4"/>
          <p:cNvSpPr>
            <a:spLocks noGrp="1"/>
          </p:cNvSpPr>
          <p:nvPr>
            <p:ph type="body" sz="quarter" idx="11"/>
          </p:nvPr>
        </p:nvSpPr>
        <p:spPr/>
        <p:txBody>
          <a:bodyPr/>
          <a:lstStyle/>
          <a:p>
            <a:r>
              <a:rPr lang="en-GB" dirty="0"/>
              <a:t>In this slide the two main aspects of the ROBUST methodology are presented and connected.</a:t>
            </a:r>
          </a:p>
          <a:p>
            <a:endParaRPr lang="en-GB" dirty="0"/>
          </a:p>
          <a:p>
            <a:r>
              <a:rPr lang="en-GB" dirty="0"/>
              <a:t>Each LL chooses to specialise within three of five thematic areas.</a:t>
            </a:r>
          </a:p>
          <a:p>
            <a:endParaRPr lang="en-GB" dirty="0"/>
          </a:p>
          <a:p>
            <a:r>
              <a:rPr lang="en-GB" dirty="0"/>
              <a:t>For example, in Gloucestershire, our LL will think about the governance of rural-urban interactions and synergies in relation to ESS, sustainable food and new business models (in effect we are examining CE approaches to growth).</a:t>
            </a:r>
          </a:p>
          <a:p>
            <a:endParaRPr lang="en-GB" dirty="0"/>
          </a:p>
          <a:p>
            <a:r>
              <a:rPr lang="en-GB" dirty="0"/>
              <a:t>In addition to this, we join all the other LLs who have selected these themes in Communities of Practice. The CoPs are led by academic partners and agree a programme of inquiry which are help answer common theme concerns.</a:t>
            </a:r>
          </a:p>
          <a:p>
            <a:endParaRPr lang="en-GB" dirty="0"/>
          </a:p>
          <a:p>
            <a:r>
              <a:rPr lang="en-GB" dirty="0"/>
              <a:t>For example, in the CoP for ESS, we are looking at five distinct research areas: the role of the private sector in PES; multi-scale planning (</a:t>
            </a:r>
            <a:r>
              <a:rPr lang="en-GB" dirty="0" err="1"/>
              <a:t>ie</a:t>
            </a:r>
            <a:r>
              <a:rPr lang="en-GB" dirty="0"/>
              <a:t> local to regional integration); ESS mapping and bundling; circular farming; community partnerships. These areas of research respond to and inform priorities raised in the LLs.</a:t>
            </a:r>
          </a:p>
        </p:txBody>
      </p:sp>
    </p:spTree>
    <p:extLst>
      <p:ext uri="{BB962C8B-B14F-4D97-AF65-F5344CB8AC3E}">
        <p14:creationId xmlns:p14="http://schemas.microsoft.com/office/powerpoint/2010/main" val="276098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33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80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F8C0-4260-D24E-B7B0-FD8FC41F113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2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658519"/>
            <a:ext cx="5438775" cy="4523581"/>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 characteristics formulated as four</a:t>
            </a:r>
            <a:r>
              <a:rPr lang="en-GB" baseline="0" dirty="0"/>
              <a:t> </a:t>
            </a:r>
            <a:r>
              <a:rPr lang="en-GB" dirty="0"/>
              <a:t>stages per lab …</a:t>
            </a:r>
          </a:p>
          <a:p>
            <a:r>
              <a:rPr lang="en-GB" sz="1200" kern="1200" dirty="0">
                <a:solidFill>
                  <a:schemeClr val="tx1"/>
                </a:solidFill>
                <a:effectLst/>
                <a:latin typeface="+mn-lt"/>
                <a:ea typeface="+mn-ea"/>
                <a:cs typeface="+mn-cs"/>
              </a:rPr>
              <a:t>1. Envisioning</a:t>
            </a:r>
          </a:p>
          <a:p>
            <a:r>
              <a:rPr lang="en-GB" sz="1200" kern="1200" dirty="0">
                <a:solidFill>
                  <a:schemeClr val="tx1"/>
                </a:solidFill>
                <a:effectLst/>
                <a:latin typeface="+mn-lt"/>
                <a:ea typeface="+mn-ea"/>
                <a:cs typeface="+mn-cs"/>
              </a:rPr>
              <a:t>Understand stakeholder needs</a:t>
            </a:r>
          </a:p>
          <a:p>
            <a:r>
              <a:rPr lang="en-GB" sz="1200" kern="1200" dirty="0">
                <a:solidFill>
                  <a:schemeClr val="tx1"/>
                </a:solidFill>
                <a:effectLst/>
                <a:latin typeface="+mn-lt"/>
                <a:ea typeface="+mn-ea"/>
                <a:cs typeface="+mn-cs"/>
              </a:rPr>
              <a:t>Decide LL goals</a:t>
            </a:r>
          </a:p>
          <a:p>
            <a:r>
              <a:rPr lang="en-GB" sz="1200" kern="1200" dirty="0">
                <a:solidFill>
                  <a:schemeClr val="tx1"/>
                </a:solidFill>
                <a:effectLst/>
                <a:latin typeface="+mn-lt"/>
                <a:ea typeface="+mn-ea"/>
                <a:cs typeface="+mn-cs"/>
              </a:rPr>
              <a:t>Develop and refine our Research and Innovation Agenda (RIA)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2. Experimenting</a:t>
            </a:r>
          </a:p>
          <a:p>
            <a:r>
              <a:rPr lang="en-US" sz="1200" kern="1200" dirty="0">
                <a:solidFill>
                  <a:schemeClr val="tx1"/>
                </a:solidFill>
                <a:effectLst/>
                <a:latin typeface="+mn-lt"/>
                <a:ea typeface="+mn-ea"/>
                <a:cs typeface="+mn-cs"/>
              </a:rPr>
              <a:t>Experimentation can include testing new technologies (traditionally what LLs were about) and ideas/solutions (technical and social) in real world contexts.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a:t>
            </a:r>
            <a:r>
              <a:rPr lang="en-US" sz="1200" u="sng" kern="1200" dirty="0">
                <a:solidFill>
                  <a:schemeClr val="tx1"/>
                </a:solidFill>
                <a:effectLst/>
                <a:latin typeface="+mn-lt"/>
                <a:ea typeface="+mn-ea"/>
                <a:cs typeface="+mn-cs"/>
              </a:rPr>
              <a:t>co-produce knowledge</a:t>
            </a:r>
            <a:r>
              <a:rPr lang="en-US" sz="1200" kern="1200" dirty="0">
                <a:solidFill>
                  <a:schemeClr val="tx1"/>
                </a:solidFill>
                <a:effectLst/>
                <a:latin typeface="+mn-lt"/>
                <a:ea typeface="+mn-ea"/>
                <a:cs typeface="+mn-cs"/>
              </a:rPr>
              <a:t> and ideas with users; i.e. user-</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experimentation e.g. field visits, competency group meetings, exchange visits which lead to ideas for new or improved institutional arrangements.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Experiencing and Analysing</a:t>
            </a:r>
          </a:p>
          <a:p>
            <a:r>
              <a:rPr lang="en-US" sz="1200" kern="1200" dirty="0">
                <a:solidFill>
                  <a:schemeClr val="tx1"/>
                </a:solidFill>
                <a:effectLst/>
                <a:latin typeface="+mn-lt"/>
                <a:ea typeface="+mn-ea"/>
                <a:cs typeface="+mn-cs"/>
              </a:rPr>
              <a:t>Deepening the analysis in the experiment(s) in a ‘real world’ context to further inform the learning/viability e.g. via interviews with professionals/regulators to assess opportunities/bottlenecks for change to the system/regulations; trends analysis; collecting opinions; shadowing officials.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 Evaluating, monitoring, reflecting</a:t>
            </a:r>
          </a:p>
          <a:p>
            <a:r>
              <a:rPr lang="en-US" sz="1200" kern="1200" dirty="0">
                <a:solidFill>
                  <a:schemeClr val="tx1"/>
                </a:solidFill>
                <a:effectLst/>
                <a:latin typeface="+mn-lt"/>
                <a:ea typeface="+mn-ea"/>
                <a:cs typeface="+mn-cs"/>
              </a:rPr>
              <a:t>On-going throughout the LL process in order to refine it as necessary.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well as doing this at a LL level, we also have a PhD student based at Uni Pisa who is evaluating the LL process in the project as a whole.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1A5F8C0-4260-D24E-B7B0-FD8FC41F1133}" type="slidenum">
              <a:rPr lang="de-DE" smtClean="0"/>
              <a:pPr/>
              <a:t>9</a:t>
            </a:fld>
            <a:endParaRPr lang="de-DE"/>
          </a:p>
        </p:txBody>
      </p:sp>
    </p:spTree>
    <p:extLst>
      <p:ext uri="{BB962C8B-B14F-4D97-AF65-F5344CB8AC3E}">
        <p14:creationId xmlns:p14="http://schemas.microsoft.com/office/powerpoint/2010/main" val="108670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A4E677C-4019-4382-8950-13E6539BEF48}" type="datetime1">
              <a:rPr lang="en-US" smtClean="0"/>
              <a:t>1/13/2020</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3EB4866-B4D8-4B03-A046-8CB768BDF94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9F68B26-9DFF-47CA-9745-A7BE052A1042}" type="datetime1">
              <a:rPr lang="en-US" smtClean="0"/>
              <a:t>1/13/2020</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81C5812-FF98-439F-A53D-D4FE5083D515}"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69A9891-8F56-4FFA-B789-E45B93B99A9F}" type="datetime1">
              <a:rPr lang="en-US" smtClean="0"/>
              <a:t>1/13/2020</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634C614-7ABF-42DD-B27F-81123F96FED5}"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6BF9E4E-C1BC-4122-9973-BF0A667D9474}" type="datetime1">
              <a:rPr lang="en-US" smtClean="0"/>
              <a:t>1/13/2020</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F91D8E8-8CE4-4914-A612-3E254160C9B0}"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00A2D3BD-7C7B-4C39-9845-2003A3756EE6}" type="datetime1">
              <a:rPr lang="en-US" smtClean="0"/>
              <a:t>1/13/2020</a:t>
            </a:fld>
            <a:endParaRPr lang="en-GB" dirty="0"/>
          </a:p>
        </p:txBody>
      </p:sp>
      <p:sp>
        <p:nvSpPr>
          <p:cNvPr id="4" name="Footer Placeholder 3"/>
          <p:cNvSpPr>
            <a:spLocks noGrp="1"/>
          </p:cNvSpPr>
          <p:nvPr>
            <p:ph type="ftr" sz="quarter" idx="11"/>
          </p:nvPr>
        </p:nvSpPr>
        <p:spPr/>
        <p:txBody>
          <a:bodyPr/>
          <a:lstStyle>
            <a:lvl1pPr>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vl1pPr>
          </a:lstStyle>
          <a:p>
            <a:pPr>
              <a:defRPr/>
            </a:pP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4038E36-3CEB-4A57-9DAD-46D7A082BDDA}" type="datetime1">
              <a:rPr lang="en-US" smtClean="0"/>
              <a:t>1/13/2020</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9538E7CA-C690-4323-816D-174B1309645D}" type="slidenum">
              <a:rPr lang="en-GB" smtClean="0"/>
              <a:pPr>
                <a:defRPr/>
              </a:pPr>
              <a:t>‹#›</a:t>
            </a:fld>
            <a:endParaRPr lang="en-GB" dirty="0"/>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963" y="476672"/>
            <a:ext cx="41243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1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8810FAA-A07C-43E3-ABF9-2577B2E17EB8}" type="datetime1">
              <a:rPr lang="en-US" smtClean="0">
                <a:solidFill>
                  <a:prstClr val="black">
                    <a:tint val="75000"/>
                  </a:prstClr>
                </a:solidFill>
              </a:r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1CD876-0C00-48FB-90D0-81D14EFE354A}" type="slidenum">
              <a:rPr lang="en-US">
                <a:solidFill>
                  <a:prstClr val="black">
                    <a:tint val="75000"/>
                  </a:prstClr>
                </a:solidFill>
              </a: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548680"/>
            <a:ext cx="41243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4328" y="116632"/>
            <a:ext cx="1456253" cy="1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86747" y="6093296"/>
            <a:ext cx="55546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22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4B7BE0D-A7DB-42E3-B7DB-57D5284E8BD8}" type="datetime1">
              <a:rPr lang="en-US" smtClean="0">
                <a:solidFill>
                  <a:prstClr val="black">
                    <a:tint val="75000"/>
                  </a:prstClr>
                </a:solidFill>
              </a:r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1CD876-0C00-48FB-90D0-81D14EFE354A}" type="slidenum">
              <a:rPr lang="en-US">
                <a:solidFill>
                  <a:prstClr val="black">
                    <a:tint val="75000"/>
                  </a:prstClr>
                </a:solidFill>
              </a:rPr>
              <a:pPr/>
              <a:t>‹#›</a:t>
            </a:fld>
            <a:endParaRPr lang="en-US" dirty="0">
              <a:solidFill>
                <a:prstClr val="black">
                  <a:tint val="75000"/>
                </a:prstClr>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328" y="116632"/>
            <a:ext cx="1456253" cy="1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77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C01A7FBA-66C5-4EFA-8ED8-FCAD34E3A600}" type="datetime1">
              <a:rPr lang="en-US" smtClean="0"/>
              <a:t>1/13/2020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9168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A69D9-AB78-4E7C-8690-243D2CD42F5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A3BF6-7B07-4BD7-B5A4-D5CA91CF08FA}" type="slidenum">
              <a:rPr lang="en-US" smtClean="0"/>
              <a:t>‹#›</a:t>
            </a:fld>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328" y="116632"/>
            <a:ext cx="14573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05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269081" y="317500"/>
            <a:ext cx="2938463" cy="55340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 1"/>
          <p:cNvSpPr>
            <a:spLocks noGrp="1"/>
          </p:cNvSpPr>
          <p:nvPr>
            <p:ph type="ctrTitle"/>
          </p:nvPr>
        </p:nvSpPr>
        <p:spPr>
          <a:xfrm>
            <a:off x="3762375" y="1315029"/>
            <a:ext cx="5267325" cy="2170545"/>
          </a:xfrm>
        </p:spPr>
        <p:txBody>
          <a:bodyPr anchor="b"/>
          <a:lstStyle>
            <a:lvl1pPr algn="l">
              <a:defRPr sz="4500"/>
            </a:lvl1pPr>
          </a:lstStyle>
          <a:p>
            <a:r>
              <a:rPr lang="de-DE" dirty="0"/>
              <a:t>Mastertitelformat bearbeiten</a:t>
            </a:r>
          </a:p>
        </p:txBody>
      </p:sp>
      <p:sp>
        <p:nvSpPr>
          <p:cNvPr id="9" name="Untertitel 2"/>
          <p:cNvSpPr>
            <a:spLocks noGrp="1"/>
          </p:cNvSpPr>
          <p:nvPr>
            <p:ph type="subTitle" idx="1"/>
          </p:nvPr>
        </p:nvSpPr>
        <p:spPr>
          <a:xfrm>
            <a:off x="3762375" y="3776369"/>
            <a:ext cx="5267325" cy="2101274"/>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p>
        </p:txBody>
      </p:sp>
    </p:spTree>
    <p:extLst>
      <p:ext uri="{BB962C8B-B14F-4D97-AF65-F5344CB8AC3E}">
        <p14:creationId xmlns:p14="http://schemas.microsoft.com/office/powerpoint/2010/main" val="136827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4AB64C2-EFD0-4060-9684-F866D040C032}" type="datetime1">
              <a:rPr lang="en-US" smtClean="0"/>
              <a:t>1/13/2020</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9D3F01C-A689-4D39-9757-660F62BF714B}"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762375" y="1315029"/>
            <a:ext cx="5267325" cy="2170545"/>
          </a:xfrm>
        </p:spPr>
        <p:txBody>
          <a:bodyPr anchor="b"/>
          <a:lstStyle>
            <a:lvl1pPr algn="l">
              <a:defRPr sz="4500" b="1">
                <a:latin typeface="+mn-lt"/>
              </a:defRPr>
            </a:lvl1pPr>
          </a:lstStyle>
          <a:p>
            <a:r>
              <a:rPr lang="de-DE" dirty="0"/>
              <a:t>Mastertitelformat bearbeiten</a:t>
            </a:r>
          </a:p>
        </p:txBody>
      </p:sp>
      <p:sp>
        <p:nvSpPr>
          <p:cNvPr id="3" name="Untertitel 2"/>
          <p:cNvSpPr>
            <a:spLocks noGrp="1"/>
          </p:cNvSpPr>
          <p:nvPr>
            <p:ph type="subTitle" idx="1"/>
          </p:nvPr>
        </p:nvSpPr>
        <p:spPr>
          <a:xfrm>
            <a:off x="3762375" y="3776369"/>
            <a:ext cx="5267325" cy="2101274"/>
          </a:xfrm>
        </p:spPr>
        <p:txBody>
          <a:bodyPr/>
          <a:lstStyle>
            <a:lvl1pPr marL="0" indent="0" algn="l">
              <a:buNone/>
              <a:defRPr sz="1800" baseline="0">
                <a:latin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p>
        </p:txBody>
      </p:sp>
      <p:sp>
        <p:nvSpPr>
          <p:cNvPr id="5" name="Rechteck 4"/>
          <p:cNvSpPr/>
          <p:nvPr userDrawn="1"/>
        </p:nvSpPr>
        <p:spPr>
          <a:xfrm>
            <a:off x="0" y="5600700"/>
            <a:ext cx="1343025"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25" y="4330701"/>
            <a:ext cx="2950560" cy="1546943"/>
          </a:xfrm>
          <a:prstGeom prst="rect">
            <a:avLst/>
          </a:prstGeom>
        </p:spPr>
      </p:pic>
    </p:spTree>
    <p:extLst>
      <p:ext uri="{BB962C8B-B14F-4D97-AF65-F5344CB8AC3E}">
        <p14:creationId xmlns:p14="http://schemas.microsoft.com/office/powerpoint/2010/main" val="19581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05991" y="457200"/>
            <a:ext cx="2949178" cy="1600200"/>
          </a:xfrm>
        </p:spPr>
        <p:txBody>
          <a:bodyPr anchor="t" anchorCtr="0"/>
          <a:lstStyle>
            <a:lvl1pPr>
              <a:defRPr sz="2400">
                <a:solidFill>
                  <a:srgbClr val="1773B3"/>
                </a:solidFill>
              </a:defRPr>
            </a:lvl1pPr>
          </a:lstStyle>
          <a:p>
            <a:r>
              <a:rPr lang="de-DE" dirty="0"/>
              <a:t>Mastertitelformat bearbeiten</a:t>
            </a:r>
          </a:p>
        </p:txBody>
      </p:sp>
      <p:sp>
        <p:nvSpPr>
          <p:cNvPr id="3" name="Inhaltsplatzhalter 2"/>
          <p:cNvSpPr>
            <a:spLocks noGrp="1"/>
          </p:cNvSpPr>
          <p:nvPr>
            <p:ph idx="1"/>
          </p:nvPr>
        </p:nvSpPr>
        <p:spPr>
          <a:xfrm>
            <a:off x="3887391" y="457200"/>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305991" y="2294965"/>
            <a:ext cx="2949178" cy="3574023"/>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Mastertextformat bearbeiten</a:t>
            </a:r>
          </a:p>
        </p:txBody>
      </p:sp>
    </p:spTree>
    <p:extLst>
      <p:ext uri="{BB962C8B-B14F-4D97-AF65-F5344CB8AC3E}">
        <p14:creationId xmlns:p14="http://schemas.microsoft.com/office/powerpoint/2010/main" val="400452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12342" y="457200"/>
            <a:ext cx="2949178" cy="1600200"/>
          </a:xfrm>
        </p:spPr>
        <p:txBody>
          <a:bodyPr anchor="t" anchorCtr="0"/>
          <a:lstStyle>
            <a:lvl1pPr>
              <a:defRPr sz="2400">
                <a:solidFill>
                  <a:srgbClr val="1773B3"/>
                </a:solidFill>
              </a:defRPr>
            </a:lvl1pPr>
          </a:lstStyle>
          <a:p>
            <a:r>
              <a:rPr lang="de-DE" dirty="0"/>
              <a:t>Mastertitelformat bearbeiten</a:t>
            </a:r>
          </a:p>
        </p:txBody>
      </p:sp>
      <p:sp>
        <p:nvSpPr>
          <p:cNvPr id="3" name="Bildplatzhalter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312342" y="2294965"/>
            <a:ext cx="2949178" cy="3574023"/>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Mastertextformat bearbeiten</a:t>
            </a:r>
          </a:p>
        </p:txBody>
      </p:sp>
    </p:spTree>
    <p:extLst>
      <p:ext uri="{BB962C8B-B14F-4D97-AF65-F5344CB8AC3E}">
        <p14:creationId xmlns:p14="http://schemas.microsoft.com/office/powerpoint/2010/main" val="3492897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544295"/>
            <a:ext cx="6858000" cy="1381125"/>
          </a:xfrm>
        </p:spPr>
        <p:txBody>
          <a:bodyPr anchor="t" anchorCtr="0">
            <a:normAutofit/>
          </a:bodyPr>
          <a:lstStyle>
            <a:lvl1pPr algn="l">
              <a:defRPr sz="3300" baseline="0">
                <a:solidFill>
                  <a:srgbClr val="2D8DC1"/>
                </a:solidFill>
                <a:latin typeface="Poppins SemiBold" charset="0"/>
              </a:defRPr>
            </a:lvl1pPr>
          </a:lstStyle>
          <a:p>
            <a:r>
              <a:rPr lang="de-DE" dirty="0"/>
              <a:t>Mastertitelformat bearbeiten</a:t>
            </a:r>
          </a:p>
        </p:txBody>
      </p:sp>
      <p:sp>
        <p:nvSpPr>
          <p:cNvPr id="3" name="Untertitel 2"/>
          <p:cNvSpPr>
            <a:spLocks noGrp="1"/>
          </p:cNvSpPr>
          <p:nvPr>
            <p:ph type="subTitle" idx="1"/>
          </p:nvPr>
        </p:nvSpPr>
        <p:spPr>
          <a:xfrm>
            <a:off x="1143000" y="2070538"/>
            <a:ext cx="6858000" cy="4490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spc="113" baseline="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de-DE" dirty="0"/>
          </a:p>
        </p:txBody>
      </p:sp>
    </p:spTree>
    <p:extLst>
      <p:ext uri="{BB962C8B-B14F-4D97-AF65-F5344CB8AC3E}">
        <p14:creationId xmlns:p14="http://schemas.microsoft.com/office/powerpoint/2010/main" val="71999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lvl1pPr marL="288000" indent="-288000">
              <a:lnSpc>
                <a:spcPct val="114000"/>
              </a:lnSpc>
              <a:spcBef>
                <a:spcPts val="1000"/>
              </a:spcBef>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12600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t" anchorCtr="0">
            <a:normAutofit/>
          </a:bodyPr>
          <a:lstStyle>
            <a:lvl1pPr>
              <a:defRPr sz="4050" baseline="0"/>
            </a:lvl1pPr>
          </a:lstStyle>
          <a:p>
            <a:r>
              <a:rPr lang="de-DE" dirty="0"/>
              <a:t>Mastertitelformat bearbeiten</a:t>
            </a:r>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175837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862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22158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dirty="0"/>
              <a:t>Mastertitelformat bearbeiten</a:t>
            </a:r>
          </a:p>
        </p:txBody>
      </p:sp>
      <p:sp>
        <p:nvSpPr>
          <p:cNvPr id="3" name="Textplatzhalter 2"/>
          <p:cNvSpPr>
            <a:spLocks noGrp="1"/>
          </p:cNvSpPr>
          <p:nvPr>
            <p:ph type="body" idx="1"/>
          </p:nvPr>
        </p:nvSpPr>
        <p:spPr>
          <a:xfrm>
            <a:off x="629842" y="1681163"/>
            <a:ext cx="3868340" cy="823912"/>
          </a:xfrm>
        </p:spPr>
        <p:txBody>
          <a:bodyPr anchor="b">
            <a:noAutofit/>
          </a:bodyPr>
          <a:lstStyle>
            <a:lvl1pPr marL="0" indent="0" fontAlgn="t">
              <a:buNone/>
              <a:defRPr sz="225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Mastertextformat bearbeiten</a:t>
            </a:r>
          </a:p>
        </p:txBody>
      </p:sp>
      <p:sp>
        <p:nvSpPr>
          <p:cNvPr id="4" name="Inhaltsplatzhalter 3"/>
          <p:cNvSpPr>
            <a:spLocks noGrp="1"/>
          </p:cNvSpPr>
          <p:nvPr>
            <p:ph sz="half" idx="2"/>
          </p:nvPr>
        </p:nvSpPr>
        <p:spPr>
          <a:xfrm>
            <a:off x="629842" y="3006726"/>
            <a:ext cx="3868340" cy="3182936"/>
          </a:xfrm>
        </p:spPr>
        <p:txBody>
          <a:bodyPr/>
          <a:lstStyle>
            <a:lvl1pPr>
              <a:defRPr baseline="0">
                <a:latin typeface="+mj-lt"/>
              </a:defRPr>
            </a:lvl1pPr>
            <a:lvl2pPr>
              <a:defRPr baseline="0">
                <a:latin typeface="+mj-lt"/>
              </a:defRPr>
            </a:lvl2pPr>
            <a:lvl3pPr>
              <a:defRPr baseline="0">
                <a:latin typeface="+mj-lt"/>
              </a:defRPr>
            </a:lvl3pPr>
            <a:lvl4pPr>
              <a:defRPr baseline="0">
                <a:latin typeface="+mj-lt"/>
              </a:defRPr>
            </a:lvl4pPr>
            <a:lvl5pPr>
              <a:defRPr baseline="0">
                <a:latin typeface="+mj-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29150" y="1681163"/>
            <a:ext cx="3887391" cy="823912"/>
          </a:xfrm>
        </p:spPr>
        <p:txBody>
          <a:bodyPr anchor="b">
            <a:noAutofit/>
          </a:bodyPr>
          <a:lstStyle>
            <a:lvl1pPr marL="0" indent="0" fontAlgn="t">
              <a:buNone/>
              <a:defRPr sz="225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Mastertextformat bearbeiten</a:t>
            </a:r>
          </a:p>
        </p:txBody>
      </p:sp>
      <p:sp>
        <p:nvSpPr>
          <p:cNvPr id="6" name="Inhaltsplatzhalter 5"/>
          <p:cNvSpPr>
            <a:spLocks noGrp="1"/>
          </p:cNvSpPr>
          <p:nvPr>
            <p:ph sz="quarter" idx="4"/>
          </p:nvPr>
        </p:nvSpPr>
        <p:spPr>
          <a:xfrm>
            <a:off x="4629150" y="3006726"/>
            <a:ext cx="3887391" cy="3182937"/>
          </a:xfrm>
        </p:spPr>
        <p:txBody>
          <a:bodyPr/>
          <a:lstStyle>
            <a:lvl1pPr>
              <a:defRPr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8546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684274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 mit Beschriftun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7886700" cy="1600200"/>
          </a:xfrm>
        </p:spPr>
        <p:txBody>
          <a:bodyPr anchor="t" anchorCtr="0"/>
          <a:lstStyle>
            <a:lvl1pPr>
              <a:defRPr sz="2400"/>
            </a:lvl1pPr>
          </a:lstStyle>
          <a:p>
            <a:r>
              <a:rPr lang="de-DE" dirty="0"/>
              <a:t>Mastertitelformat bearbeiten</a:t>
            </a:r>
          </a:p>
        </p:txBody>
      </p:sp>
      <p:sp>
        <p:nvSpPr>
          <p:cNvPr id="3" name="Inhaltsplatzhalter 2"/>
          <p:cNvSpPr>
            <a:spLocks noGrp="1"/>
          </p:cNvSpPr>
          <p:nvPr>
            <p:ph idx="1"/>
          </p:nvPr>
        </p:nvSpPr>
        <p:spPr>
          <a:xfrm>
            <a:off x="3887391" y="2340207"/>
            <a:ext cx="4629150" cy="39322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p:cNvSpPr/>
          <p:nvPr userDrawn="1"/>
        </p:nvSpPr>
        <p:spPr>
          <a:xfrm>
            <a:off x="629841" y="2340207"/>
            <a:ext cx="2949178" cy="3932237"/>
          </a:xfrm>
          <a:prstGeom prst="rect">
            <a:avLst/>
          </a:prstGeom>
          <a:solidFill>
            <a:schemeClr val="bg1"/>
          </a:solidFill>
          <a:ln>
            <a:noFill/>
          </a:ln>
          <a:effectLst>
            <a:outerShdw blurRad="762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Bildplatzhalter 4"/>
          <p:cNvSpPr>
            <a:spLocks noGrp="1"/>
          </p:cNvSpPr>
          <p:nvPr>
            <p:ph type="pic" sz="quarter" idx="10"/>
          </p:nvPr>
        </p:nvSpPr>
        <p:spPr>
          <a:xfrm>
            <a:off x="629842" y="2339975"/>
            <a:ext cx="2953940" cy="3932238"/>
          </a:xfrm>
        </p:spPr>
        <p:txBody>
          <a:bodyPr/>
          <a:lstStyle/>
          <a:p>
            <a:endParaRPr lang="de-DE" dirty="0"/>
          </a:p>
        </p:txBody>
      </p:sp>
    </p:spTree>
    <p:extLst>
      <p:ext uri="{BB962C8B-B14F-4D97-AF65-F5344CB8AC3E}">
        <p14:creationId xmlns:p14="http://schemas.microsoft.com/office/powerpoint/2010/main" val="123349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3BE91A0-3FA9-4638-BFE3-30AF5A3FFEF1}" type="datetime1">
              <a:rPr lang="en-US" smtClean="0"/>
              <a:t>1/13/2020</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8938576-0D70-4985-879D-C2101677DFC5}"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Beschriftun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t" anchorCtr="0"/>
          <a:lstStyle>
            <a:lvl1pPr>
              <a:defRPr sz="2400"/>
            </a:lvl1pPr>
          </a:lstStyle>
          <a:p>
            <a:r>
              <a:rPr lang="de-DE" dirty="0"/>
              <a:t>Mastertitelformat bearbeiten</a:t>
            </a:r>
          </a:p>
        </p:txBody>
      </p:sp>
      <p:sp>
        <p:nvSpPr>
          <p:cNvPr id="3" name="Bildplatzhalter 2"/>
          <p:cNvSpPr>
            <a:spLocks noGrp="1"/>
          </p:cNvSpPr>
          <p:nvPr>
            <p:ph type="pic" idx="1"/>
          </p:nvPr>
        </p:nvSpPr>
        <p:spPr>
          <a:xfrm>
            <a:off x="3887391" y="457200"/>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4" name="Textplatzhalter 3"/>
          <p:cNvSpPr>
            <a:spLocks noGrp="1"/>
          </p:cNvSpPr>
          <p:nvPr>
            <p:ph type="body" sz="half" idx="2"/>
          </p:nvPr>
        </p:nvSpPr>
        <p:spPr>
          <a:xfrm>
            <a:off x="629841" y="2259106"/>
            <a:ext cx="2949178" cy="36098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Mastertextformat bearbeiten</a:t>
            </a:r>
          </a:p>
        </p:txBody>
      </p:sp>
    </p:spTree>
    <p:extLst>
      <p:ext uri="{BB962C8B-B14F-4D97-AF65-F5344CB8AC3E}">
        <p14:creationId xmlns:p14="http://schemas.microsoft.com/office/powerpoint/2010/main" val="2164431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66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66FF156-F3F6-47A8-9340-3926F9DF342E}" type="datetime1">
              <a:rPr lang="en-US" smtClean="0"/>
              <a:t>1/13/2020</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296BEF3-C77C-41E1-97E7-F6993DB5C59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1E6E61B-AF7B-4CDE-A71C-55066A48D881}" type="datetime1">
              <a:rPr lang="en-US" smtClean="0"/>
              <a:t>1/13/2020</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18FF0F0E-642D-4793-9D73-0EF8E0D9766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12C1E6A-3394-4170-A320-146229F0066A}" type="datetime1">
              <a:rPr lang="en-US" smtClean="0"/>
              <a:t>1/13/2020</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5AAA4C9E-761A-4625-9C87-CD846AB2042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4EC4CE-D9C1-4D01-97F4-F2EB308F2FB7}" type="datetime1">
              <a:rPr lang="en-US" smtClean="0"/>
              <a:t>1/13/2020</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C9558B9-8EDB-4C17-BF2B-B84B0C861D9C}"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A9C6AE-42C9-4743-8A69-107B1D26A42F}" type="datetime1">
              <a:rPr lang="en-US" smtClean="0"/>
              <a:t>1/13/2020</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8501FF1-E94B-4BFA-910C-C7AB57589D0B}"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8.png"/><Relationship Id="rId5" Type="http://schemas.openxmlformats.org/officeDocument/2006/relationships/slideLayout" Target="../slideLayouts/slideLayout27.xml"/><Relationship Id="rId10" Type="http://schemas.openxmlformats.org/officeDocument/2006/relationships/theme" Target="../theme/theme6.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fld id="{181FC5A2-C475-4A0A-8C85-1AE755328CA6}" type="datetime1">
              <a:rPr lang="en-US" smtClean="0"/>
              <a:t>1/13/2020</a:t>
            </a:fld>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9538E7CA-C690-4323-816D-174B1309645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5" r:id="rId7"/>
    <p:sldLayoutId id="2147484090" r:id="rId8"/>
    <p:sldLayoutId id="2147484091" r:id="rId9"/>
    <p:sldLayoutId id="2147484092" r:id="rId10"/>
    <p:sldLayoutId id="2147484093" r:id="rId11"/>
    <p:sldLayoutId id="2147484094" r:id="rId12"/>
    <p:sldLayoutId id="2147484096" r:id="rId13"/>
    <p:sldLayoutId id="214748409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B5D80EB-4107-4B25-A2CC-725D63718453}" type="datetime1">
              <a:rPr lang="en-US" smtClean="0">
                <a:solidFill>
                  <a:prstClr val="black">
                    <a:tint val="75000"/>
                  </a:prstClr>
                </a:solidFill>
                <a:latin typeface="Calibri"/>
              </a:rPr>
              <a:t>1/13/2020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1CD876-0C00-48FB-90D0-81D14EFE354A}"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59712416"/>
      </p:ext>
    </p:extLst>
  </p:cSld>
  <p:clrMap bg1="lt1" tx1="dk1" bg2="lt2" tx2="dk2" accent1="accent1" accent2="accent2" accent3="accent3" accent4="accent4" accent5="accent5" accent6="accent6" hlink="hlink" folHlink="folHlink"/>
  <p:sldLayoutIdLst>
    <p:sldLayoutId id="214748409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99A622-82D5-4AE6-A13F-4CDF3315FA52}" type="datetime1">
              <a:rPr lang="en-US" smtClean="0">
                <a:solidFill>
                  <a:prstClr val="black">
                    <a:tint val="75000"/>
                  </a:prstClr>
                </a:solidFill>
                <a:latin typeface="Calibri"/>
              </a:rPr>
              <a:t>1/13/2020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1CD876-0C00-48FB-90D0-81D14EFE354A}"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9884961"/>
      </p:ext>
    </p:extLst>
  </p:cSld>
  <p:clrMap bg1="lt1" tx1="dk1" bg2="lt2" tx2="dk2" accent1="accent1" accent2="accent2" accent3="accent3" accent4="accent4" accent5="accent5" accent6="accent6" hlink="hlink" folHlink="folHlink"/>
  <p:sldLayoutIdLst>
    <p:sldLayoutId id="2147484101" r:id="rId1"/>
    <p:sldLayoutId id="214748410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B9C0C1A-FA99-4F81-BB4C-8B1431A286DD}" type="datetime1">
              <a:rPr lang="en-US" smtClean="0">
                <a:solidFill>
                  <a:prstClr val="black">
                    <a:tint val="75000"/>
                  </a:prstClr>
                </a:solidFill>
                <a:latin typeface="Calibri"/>
              </a:rPr>
              <a:t>1/13/2020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1CD876-0C00-48FB-90D0-81D14EFE354A}"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4925871"/>
      </p:ext>
    </p:extLst>
  </p:cSld>
  <p:clrMap bg1="lt1" tx1="dk1" bg2="lt2" tx2="dk2" accent1="accent1" accent2="accent2" accent3="accent3" accent4="accent4" accent5="accent5" accent6="accent6" hlink="hlink" folHlink="folHlink"/>
  <p:sldLayoutIdLst>
    <p:sldLayoutId id="214748410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p:cNvSpPr/>
          <p:nvPr userDrawn="1"/>
        </p:nvSpPr>
        <p:spPr>
          <a:xfrm>
            <a:off x="3435350" y="0"/>
            <a:ext cx="5702300" cy="6858000"/>
          </a:xfrm>
          <a:prstGeom prst="rect">
            <a:avLst/>
          </a:prstGeom>
          <a:solidFill>
            <a:srgbClr val="177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3797302" y="373591"/>
            <a:ext cx="4927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803652" y="1879599"/>
            <a:ext cx="4927601" cy="463126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Bild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301" y="6177114"/>
            <a:ext cx="1104900" cy="579286"/>
          </a:xfrm>
          <a:prstGeom prst="rect">
            <a:avLst/>
          </a:prstGeom>
        </p:spPr>
      </p:pic>
    </p:spTree>
    <p:extLst>
      <p:ext uri="{BB962C8B-B14F-4D97-AF65-F5344CB8AC3E}">
        <p14:creationId xmlns:p14="http://schemas.microsoft.com/office/powerpoint/2010/main" val="260409987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Lst>
  <p:txStyles>
    <p:titleStyle>
      <a:lvl1pPr algn="l" defTabSz="685800" rtl="0" eaLnBrk="1" latinLnBrk="0" hangingPunct="1">
        <a:lnSpc>
          <a:spcPct val="90000"/>
        </a:lnSpc>
        <a:spcBef>
          <a:spcPct val="0"/>
        </a:spcBef>
        <a:buNone/>
        <a:defRPr sz="3300" b="1" i="0" kern="1200" baseline="0">
          <a:solidFill>
            <a:schemeClr val="bg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baseline="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a:buChar char="•"/>
        <a:defRPr sz="1800" kern="1200" baseline="0">
          <a:solidFill>
            <a:schemeClr val="bg1"/>
          </a:solidFill>
          <a:latin typeface="+mj-lt"/>
          <a:ea typeface="+mn-ea"/>
          <a:cs typeface="+mn-cs"/>
        </a:defRPr>
      </a:lvl2pPr>
      <a:lvl3pPr marL="857250" indent="-171450" algn="l" defTabSz="685800" rtl="0" eaLnBrk="1" latinLnBrk="0" hangingPunct="1">
        <a:lnSpc>
          <a:spcPct val="90000"/>
        </a:lnSpc>
        <a:spcBef>
          <a:spcPts val="375"/>
        </a:spcBef>
        <a:buFont typeface="Arial"/>
        <a:buChar char="•"/>
        <a:defRPr sz="1500" kern="1200" baseline="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a:buChar char="•"/>
        <a:defRPr sz="1350" kern="1200" baseline="0">
          <a:solidFill>
            <a:schemeClr val="bg1"/>
          </a:solidFill>
          <a:latin typeface="+mj-lt"/>
          <a:ea typeface="+mn-ea"/>
          <a:cs typeface="+mn-cs"/>
        </a:defRPr>
      </a:lvl4pPr>
      <a:lvl5pPr marL="1543050" indent="-171450" algn="l" defTabSz="685800" rtl="0" eaLnBrk="1" latinLnBrk="0" hangingPunct="1">
        <a:lnSpc>
          <a:spcPct val="90000"/>
        </a:lnSpc>
        <a:spcBef>
          <a:spcPts val="375"/>
        </a:spcBef>
        <a:buFont typeface="Arial"/>
        <a:buChar char="•"/>
        <a:defRPr sz="1350" kern="1200" baseline="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11">
            <a:alphaModFix amt="20000"/>
            <a:extLst>
              <a:ext uri="{28A0092B-C50C-407E-A947-70E740481C1C}">
                <a14:useLocalDpi xmlns:a14="http://schemas.microsoft.com/office/drawing/2010/main" val="0"/>
              </a:ext>
            </a:extLst>
          </a:blip>
          <a:srcRect l="42283" t="-28240" r="-460" b="16301"/>
          <a:stretch/>
        </p:blipFill>
        <p:spPr>
          <a:xfrm>
            <a:off x="0" y="0"/>
            <a:ext cx="2646000" cy="6876000"/>
          </a:xfrm>
          <a:prstGeom prst="rect">
            <a:avLst/>
          </a:prstGeom>
        </p:spPr>
      </p:pic>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err="1"/>
              <a:t>Masteartitelformat</a:t>
            </a:r>
            <a:r>
              <a:rPr lang="de-DE" dirty="0"/>
              <a:t>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Bild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4301" y="6177114"/>
            <a:ext cx="1104900" cy="579286"/>
          </a:xfrm>
          <a:prstGeom prst="rect">
            <a:avLst/>
          </a:prstGeom>
        </p:spPr>
      </p:pic>
    </p:spTree>
    <p:extLst>
      <p:ext uri="{BB962C8B-B14F-4D97-AF65-F5344CB8AC3E}">
        <p14:creationId xmlns:p14="http://schemas.microsoft.com/office/powerpoint/2010/main" val="424774738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Lst>
  <p:txStyles>
    <p:titleStyle>
      <a:lvl1pPr algn="l" defTabSz="685800" rtl="0" eaLnBrk="1" latinLnBrk="0" hangingPunct="1">
        <a:lnSpc>
          <a:spcPct val="90000"/>
        </a:lnSpc>
        <a:spcBef>
          <a:spcPct val="0"/>
        </a:spcBef>
        <a:buNone/>
        <a:defRPr sz="3300" b="1" kern="1200" baseline="0">
          <a:solidFill>
            <a:srgbClr val="2D8DC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a:buChar char="•"/>
        <a:defRPr sz="2400" kern="1200" baseline="0">
          <a:solidFill>
            <a:schemeClr val="tx1"/>
          </a:solidFill>
          <a:latin typeface="Calibri Light" panose="020F0302020204030204" pitchFamily="34" charset="0"/>
          <a:ea typeface="+mn-ea"/>
          <a:cs typeface="+mn-cs"/>
        </a:defRPr>
      </a:lvl1pPr>
      <a:lvl2pPr marL="514350" indent="-171450" algn="l" defTabSz="685800" rtl="0" eaLnBrk="1" latinLnBrk="0" hangingPunct="1">
        <a:lnSpc>
          <a:spcPct val="90000"/>
        </a:lnSpc>
        <a:spcBef>
          <a:spcPts val="375"/>
        </a:spcBef>
        <a:buFont typeface="Arial"/>
        <a:buChar char="•"/>
        <a:defRPr sz="2100" kern="1200" baseline="0">
          <a:solidFill>
            <a:schemeClr val="tx1"/>
          </a:solidFill>
          <a:latin typeface="Calibri Light" panose="020F0302020204030204" pitchFamily="34" charset="0"/>
          <a:ea typeface="+mn-ea"/>
          <a:cs typeface="+mn-cs"/>
        </a:defRPr>
      </a:lvl2pPr>
      <a:lvl3pPr marL="857250" indent="-171450" algn="l" defTabSz="685800" rtl="0" eaLnBrk="1" latinLnBrk="0" hangingPunct="1">
        <a:lnSpc>
          <a:spcPct val="90000"/>
        </a:lnSpc>
        <a:spcBef>
          <a:spcPts val="375"/>
        </a:spcBef>
        <a:buFont typeface="Arial"/>
        <a:buChar char="•"/>
        <a:defRPr sz="1800" kern="1200" baseline="0">
          <a:solidFill>
            <a:schemeClr val="tx1"/>
          </a:solidFill>
          <a:latin typeface="Calibri Light" panose="020F0302020204030204" pitchFamily="34" charset="0"/>
          <a:ea typeface="+mn-ea"/>
          <a:cs typeface="+mn-cs"/>
        </a:defRPr>
      </a:lvl3pPr>
      <a:lvl4pPr marL="1200150" indent="-171450" algn="l" defTabSz="685800" rtl="0" eaLnBrk="1" latinLnBrk="0" hangingPunct="1">
        <a:lnSpc>
          <a:spcPct val="90000"/>
        </a:lnSpc>
        <a:spcBef>
          <a:spcPts val="375"/>
        </a:spcBef>
        <a:buFont typeface="Arial"/>
        <a:buChar char="•"/>
        <a:defRPr sz="1500" kern="1200" baseline="0">
          <a:solidFill>
            <a:schemeClr val="tx1"/>
          </a:solidFill>
          <a:latin typeface="Calibri Light" panose="020F0302020204030204" pitchFamily="34" charset="0"/>
          <a:ea typeface="+mn-ea"/>
          <a:cs typeface="+mn-cs"/>
        </a:defRPr>
      </a:lvl4pPr>
      <a:lvl5pPr marL="1543050" indent="-171450" algn="l" defTabSz="685800" rtl="0" eaLnBrk="1" latinLnBrk="0" hangingPunct="1">
        <a:lnSpc>
          <a:spcPct val="90000"/>
        </a:lnSpc>
        <a:spcBef>
          <a:spcPts val="375"/>
        </a:spcBef>
        <a:buFont typeface="Arial"/>
        <a:buChar char="•"/>
        <a:defRPr sz="1350" kern="1200" baseline="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ural-urban.eu/"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62375" y="1059474"/>
            <a:ext cx="5267325" cy="808892"/>
          </a:xfrm>
        </p:spPr>
        <p:txBody>
          <a:bodyPr/>
          <a:lstStyle/>
          <a:p>
            <a:r>
              <a:rPr lang="en-GB" dirty="0"/>
              <a:t>ROBUST</a:t>
            </a:r>
          </a:p>
        </p:txBody>
      </p:sp>
      <p:sp>
        <p:nvSpPr>
          <p:cNvPr id="3" name="Untertitel 2"/>
          <p:cNvSpPr>
            <a:spLocks noGrp="1"/>
          </p:cNvSpPr>
          <p:nvPr>
            <p:ph type="subTitle" idx="1"/>
          </p:nvPr>
        </p:nvSpPr>
        <p:spPr>
          <a:xfrm>
            <a:off x="3762375" y="1868366"/>
            <a:ext cx="5267325" cy="2827158"/>
          </a:xfrm>
        </p:spPr>
        <p:txBody>
          <a:bodyPr/>
          <a:lstStyle/>
          <a:p>
            <a:r>
              <a:rPr lang="en-GB" dirty="0"/>
              <a:t>Unlocking Rural-Urban Synergies</a:t>
            </a:r>
          </a:p>
        </p:txBody>
      </p:sp>
      <p:sp>
        <p:nvSpPr>
          <p:cNvPr id="4" name="TextBox 3">
            <a:extLst>
              <a:ext uri="{FF2B5EF4-FFF2-40B4-BE49-F238E27FC236}">
                <a16:creationId xmlns:a16="http://schemas.microsoft.com/office/drawing/2014/main" xmlns="" id="{00D307C0-7F6C-4067-9F0A-AAD7A0A0A169}"/>
              </a:ext>
            </a:extLst>
          </p:cNvPr>
          <p:cNvSpPr txBox="1"/>
          <p:nvPr/>
        </p:nvSpPr>
        <p:spPr>
          <a:xfrm>
            <a:off x="3762375" y="2539879"/>
            <a:ext cx="4693444" cy="2416046"/>
          </a:xfrm>
          <a:prstGeom prst="rect">
            <a:avLst/>
          </a:prstGeom>
          <a:noFill/>
        </p:spPr>
        <p:txBody>
          <a:bodyPr wrap="square" rtlCol="0">
            <a:spAutoFit/>
          </a:bodyPr>
          <a:lstStyle/>
          <a:p>
            <a:pPr defTabSz="685800" fontAlgn="auto">
              <a:spcBef>
                <a:spcPts val="0"/>
              </a:spcBef>
              <a:spcAft>
                <a:spcPts val="0"/>
              </a:spcAft>
            </a:pPr>
            <a:r>
              <a:rPr lang="en-US" b="1" dirty="0">
                <a:solidFill>
                  <a:schemeClr val="bg1"/>
                </a:solidFill>
                <a:latin typeface="+mn-lt"/>
              </a:rPr>
              <a:t>Rural England Stakeholder meeting with UK RPPRG</a:t>
            </a:r>
            <a:endParaRPr lang="en-GB" b="1" dirty="0">
              <a:solidFill>
                <a:schemeClr val="bg1"/>
              </a:solidFill>
              <a:latin typeface="+mn-lt"/>
              <a:cs typeface="+mn-cs"/>
            </a:endParaRPr>
          </a:p>
          <a:p>
            <a:pPr defTabSz="685800" fontAlgn="auto">
              <a:spcBef>
                <a:spcPts val="0"/>
              </a:spcBef>
              <a:spcAft>
                <a:spcPts val="0"/>
              </a:spcAft>
            </a:pPr>
            <a:endParaRPr lang="en-GB" b="1" dirty="0">
              <a:solidFill>
                <a:prstClr val="white"/>
              </a:solidFill>
              <a:latin typeface="Calibri"/>
              <a:cs typeface="+mn-cs"/>
            </a:endParaRPr>
          </a:p>
          <a:p>
            <a:pPr defTabSz="685800" fontAlgn="auto">
              <a:spcBef>
                <a:spcPts val="0"/>
              </a:spcBef>
              <a:spcAft>
                <a:spcPts val="0"/>
              </a:spcAft>
            </a:pPr>
            <a:r>
              <a:rPr lang="en-GB" sz="1800" dirty="0">
                <a:solidFill>
                  <a:prstClr val="white"/>
                </a:solidFill>
                <a:latin typeface="Calibri"/>
                <a:cs typeface="+mn-cs"/>
              </a:rPr>
              <a:t>Daniel </a:t>
            </a:r>
            <a:r>
              <a:rPr lang="en-GB" sz="1800" dirty="0" err="1">
                <a:solidFill>
                  <a:prstClr val="white"/>
                </a:solidFill>
                <a:latin typeface="Calibri"/>
                <a:cs typeface="+mn-cs"/>
              </a:rPr>
              <a:t>Keech,</a:t>
            </a:r>
            <a:r>
              <a:rPr lang="en-GB" sz="1800" dirty="0">
                <a:solidFill>
                  <a:prstClr val="white"/>
                </a:solidFill>
                <a:latin typeface="Calibri"/>
                <a:cs typeface="+mn-cs"/>
              </a:rPr>
              <a:t> Damian Maye and Matt Reed</a:t>
            </a:r>
          </a:p>
          <a:p>
            <a:pPr defTabSz="685800" fontAlgn="auto">
              <a:spcBef>
                <a:spcPts val="0"/>
              </a:spcBef>
              <a:spcAft>
                <a:spcPts val="0"/>
              </a:spcAft>
            </a:pPr>
            <a:r>
              <a:rPr lang="en-GB" sz="1800" dirty="0">
                <a:solidFill>
                  <a:prstClr val="white"/>
                </a:solidFill>
                <a:latin typeface="Calibri"/>
                <a:cs typeface="+mn-cs"/>
              </a:rPr>
              <a:t>University of Gloucestershire</a:t>
            </a:r>
          </a:p>
          <a:p>
            <a:pPr defTabSz="685800" fontAlgn="auto">
              <a:spcBef>
                <a:spcPts val="0"/>
              </a:spcBef>
              <a:spcAft>
                <a:spcPts val="0"/>
              </a:spcAft>
            </a:pPr>
            <a:r>
              <a:rPr lang="en-GB" sz="1600" dirty="0">
                <a:solidFill>
                  <a:prstClr val="white"/>
                </a:solidFill>
                <a:latin typeface="Calibri"/>
                <a:cs typeface="+mn-cs"/>
              </a:rPr>
              <a:t>dkeech@glos.ac.uk</a:t>
            </a:r>
          </a:p>
          <a:p>
            <a:pPr defTabSz="685800" fontAlgn="auto">
              <a:spcBef>
                <a:spcPts val="0"/>
              </a:spcBef>
              <a:spcAft>
                <a:spcPts val="0"/>
              </a:spcAft>
            </a:pPr>
            <a:endParaRPr lang="en-GB" sz="1350" dirty="0">
              <a:solidFill>
                <a:prstClr val="white"/>
              </a:solidFill>
              <a:latin typeface="Calibri"/>
              <a:cs typeface="+mn-cs"/>
            </a:endParaRPr>
          </a:p>
          <a:p>
            <a:pPr defTabSz="685800" fontAlgn="auto">
              <a:spcBef>
                <a:spcPts val="0"/>
              </a:spcBef>
              <a:spcAft>
                <a:spcPts val="0"/>
              </a:spcAft>
            </a:pPr>
            <a:r>
              <a:rPr lang="en-GB" sz="1350" dirty="0">
                <a:solidFill>
                  <a:prstClr val="white"/>
                </a:solidFill>
                <a:latin typeface="Calibri"/>
                <a:cs typeface="+mn-cs"/>
              </a:rPr>
              <a:t>London 16</a:t>
            </a:r>
            <a:r>
              <a:rPr lang="en-GB" sz="1350" baseline="30000" dirty="0">
                <a:solidFill>
                  <a:prstClr val="white"/>
                </a:solidFill>
                <a:latin typeface="Calibri"/>
                <a:cs typeface="+mn-cs"/>
              </a:rPr>
              <a:t>th</a:t>
            </a:r>
            <a:r>
              <a:rPr lang="en-GB" sz="1350" dirty="0">
                <a:solidFill>
                  <a:prstClr val="white"/>
                </a:solidFill>
                <a:latin typeface="Calibri"/>
                <a:cs typeface="+mn-cs"/>
              </a:rPr>
              <a:t> January 2020</a:t>
            </a:r>
            <a:endParaRPr lang="en-US" sz="1350" i="1" dirty="0">
              <a:solidFill>
                <a:prstClr val="white"/>
              </a:solidFill>
              <a:latin typeface="Calibri"/>
              <a:cs typeface="+mn-cs"/>
            </a:endParaRPr>
          </a:p>
        </p:txBody>
      </p:sp>
      <p:sp>
        <p:nvSpPr>
          <p:cNvPr id="5" name="Rectangle 4"/>
          <p:cNvSpPr/>
          <p:nvPr/>
        </p:nvSpPr>
        <p:spPr>
          <a:xfrm>
            <a:off x="5418021" y="5497980"/>
            <a:ext cx="3611680" cy="394980"/>
          </a:xfrm>
          <a:prstGeom prst="rect">
            <a:avLst/>
          </a:prstGeom>
        </p:spPr>
        <p:txBody>
          <a:bodyPr wrap="square">
            <a:spAutoFit/>
          </a:bodyPr>
          <a:lstStyle/>
          <a:p>
            <a:pPr defTabSz="685800" fontAlgn="auto">
              <a:spcBef>
                <a:spcPts val="0"/>
              </a:spcBef>
              <a:spcAft>
                <a:spcPts val="150"/>
              </a:spcAft>
            </a:pPr>
            <a:r>
              <a:rPr lang="en-GB" sz="900" dirty="0">
                <a:solidFill>
                  <a:prstClr val="white"/>
                </a:solidFill>
                <a:latin typeface="Calibri"/>
                <a:ea typeface="Calibri" panose="020F0502020204030204" pitchFamily="34" charset="0"/>
                <a:cs typeface="Calibri Light" panose="020F0302020204030204" pitchFamily="34" charset="0"/>
              </a:rPr>
              <a:t>ROBUST receives funding from the European Union’s Horizon 2020 </a:t>
            </a:r>
          </a:p>
          <a:p>
            <a:pPr defTabSz="685800" fontAlgn="auto">
              <a:spcBef>
                <a:spcPts val="0"/>
              </a:spcBef>
              <a:spcAft>
                <a:spcPts val="0"/>
              </a:spcAft>
            </a:pPr>
            <a:r>
              <a:rPr lang="en-US" sz="900" dirty="0">
                <a:solidFill>
                  <a:prstClr val="white"/>
                </a:solidFill>
                <a:latin typeface="Calibri"/>
                <a:ea typeface="Calibri" panose="020F0502020204030204" pitchFamily="34" charset="0"/>
                <a:cs typeface="Times New Roman" panose="02020603050405020304" pitchFamily="18" charset="0"/>
              </a:rPr>
              <a:t>research and innovation </a:t>
            </a:r>
            <a:r>
              <a:rPr lang="en-US" sz="900" dirty="0" err="1">
                <a:solidFill>
                  <a:prstClr val="white"/>
                </a:solidFill>
                <a:latin typeface="Calibri"/>
                <a:ea typeface="Calibri" panose="020F0502020204030204" pitchFamily="34" charset="0"/>
                <a:cs typeface="Times New Roman" panose="02020603050405020304" pitchFamily="18" charset="0"/>
              </a:rPr>
              <a:t>programme</a:t>
            </a:r>
            <a:r>
              <a:rPr lang="en-US" sz="900" dirty="0">
                <a:solidFill>
                  <a:prstClr val="white"/>
                </a:solidFill>
                <a:latin typeface="Calibri"/>
                <a:ea typeface="Calibri" panose="020F0502020204030204" pitchFamily="34" charset="0"/>
                <a:cs typeface="Times New Roman" panose="02020603050405020304" pitchFamily="18" charset="0"/>
              </a:rPr>
              <a:t> under grant agreement No 727988. </a:t>
            </a:r>
            <a:endParaRPr lang="en-GB" sz="900" dirty="0">
              <a:solidFill>
                <a:prstClr val="white"/>
              </a:solidFill>
              <a:latin typeface="Calibri"/>
              <a:cs typeface="+mn-cs"/>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602689" y="5497980"/>
            <a:ext cx="580073" cy="393859"/>
          </a:xfrm>
          <a:prstGeom prst="rect">
            <a:avLst/>
          </a:prstGeom>
        </p:spPr>
      </p:pic>
      <p:pic>
        <p:nvPicPr>
          <p:cNvPr id="8" name="Picture 7">
            <a:extLst>
              <a:ext uri="{FF2B5EF4-FFF2-40B4-BE49-F238E27FC236}">
                <a16:creationId xmlns:a16="http://schemas.microsoft.com/office/drawing/2014/main" xmlns="" id="{2E06ECAE-1358-4529-8F28-A14C72D45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857420"/>
            <a:ext cx="1686160" cy="1143160"/>
          </a:xfrm>
          <a:prstGeom prst="rect">
            <a:avLst/>
          </a:prstGeom>
        </p:spPr>
      </p:pic>
    </p:spTree>
    <p:extLst>
      <p:ext uri="{BB962C8B-B14F-4D97-AF65-F5344CB8AC3E}">
        <p14:creationId xmlns:p14="http://schemas.microsoft.com/office/powerpoint/2010/main" val="6703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7671" y="476672"/>
            <a:ext cx="7886700" cy="208343"/>
          </a:xfrm>
        </p:spPr>
        <p:txBody>
          <a:bodyPr>
            <a:normAutofit fontScale="90000"/>
          </a:bodyPr>
          <a:lstStyle/>
          <a:p>
            <a:pPr algn="ctr"/>
            <a:r>
              <a:rPr lang="en-GB" b="1" dirty="0">
                <a:effectLst>
                  <a:outerShdw blurRad="38100" dist="38100" dir="2700000" algn="tl">
                    <a:srgbClr val="000000">
                      <a:alpha val="43137"/>
                    </a:srgbClr>
                  </a:outerShdw>
                </a:effectLst>
              </a:rPr>
              <a:t>Examples</a:t>
            </a:r>
          </a:p>
        </p:txBody>
      </p:sp>
      <p:graphicFrame>
        <p:nvGraphicFramePr>
          <p:cNvPr id="4" name="Table 3"/>
          <p:cNvGraphicFramePr>
            <a:graphicFrameLocks noGrp="1"/>
          </p:cNvGraphicFramePr>
          <p:nvPr>
            <p:extLst>
              <p:ext uri="{D42A27DB-BD31-4B8C-83A1-F6EECF244321}">
                <p14:modId xmlns:p14="http://schemas.microsoft.com/office/powerpoint/2010/main" val="4219672526"/>
              </p:ext>
            </p:extLst>
          </p:nvPr>
        </p:nvGraphicFramePr>
        <p:xfrm>
          <a:off x="539552" y="1052736"/>
          <a:ext cx="8064895" cy="4824536"/>
        </p:xfrm>
        <a:graphic>
          <a:graphicData uri="http://schemas.openxmlformats.org/drawingml/2006/table">
            <a:tbl>
              <a:tblPr firstRow="1" bandRow="1">
                <a:tableStyleId>{5C22544A-7EE6-4342-B048-85BDC9FD1C3A}</a:tableStyleId>
              </a:tblPr>
              <a:tblGrid>
                <a:gridCol w="796018">
                  <a:extLst>
                    <a:ext uri="{9D8B030D-6E8A-4147-A177-3AD203B41FA5}">
                      <a16:colId xmlns:a16="http://schemas.microsoft.com/office/drawing/2014/main" xmlns="" val="702045914"/>
                    </a:ext>
                  </a:extLst>
                </a:gridCol>
                <a:gridCol w="3504481">
                  <a:extLst>
                    <a:ext uri="{9D8B030D-6E8A-4147-A177-3AD203B41FA5}">
                      <a16:colId xmlns:a16="http://schemas.microsoft.com/office/drawing/2014/main" xmlns="" val="1155246267"/>
                    </a:ext>
                  </a:extLst>
                </a:gridCol>
                <a:gridCol w="1398537">
                  <a:extLst>
                    <a:ext uri="{9D8B030D-6E8A-4147-A177-3AD203B41FA5}">
                      <a16:colId xmlns:a16="http://schemas.microsoft.com/office/drawing/2014/main" xmlns="" val="3280276622"/>
                    </a:ext>
                  </a:extLst>
                </a:gridCol>
                <a:gridCol w="2365859">
                  <a:extLst>
                    <a:ext uri="{9D8B030D-6E8A-4147-A177-3AD203B41FA5}">
                      <a16:colId xmlns:a16="http://schemas.microsoft.com/office/drawing/2014/main" xmlns="" val="1633811321"/>
                    </a:ext>
                  </a:extLst>
                </a:gridCol>
              </a:tblGrid>
              <a:tr h="302945">
                <a:tc>
                  <a:txBody>
                    <a:bodyPr/>
                    <a:lstStyle/>
                    <a:p>
                      <a:r>
                        <a:rPr lang="en-GB" sz="1100" dirty="0"/>
                        <a:t>Living</a:t>
                      </a:r>
                      <a:r>
                        <a:rPr lang="en-GB" sz="1100" baseline="0" dirty="0"/>
                        <a:t> Lab</a:t>
                      </a:r>
                      <a:endParaRPr lang="en-GB" sz="1100" dirty="0"/>
                    </a:p>
                  </a:txBody>
                  <a:tcPr marL="68580" marR="68580" marT="34290" marB="34290"/>
                </a:tc>
                <a:tc>
                  <a:txBody>
                    <a:bodyPr/>
                    <a:lstStyle/>
                    <a:p>
                      <a:r>
                        <a:rPr lang="en-GB" sz="1100" dirty="0"/>
                        <a:t>Motto/theme</a:t>
                      </a:r>
                    </a:p>
                  </a:txBody>
                  <a:tcPr marL="68580" marR="68580" marT="34290" marB="34290"/>
                </a:tc>
                <a:tc>
                  <a:txBody>
                    <a:bodyPr/>
                    <a:lstStyle/>
                    <a:p>
                      <a:r>
                        <a:rPr lang="en-GB" sz="1100" dirty="0"/>
                        <a:t>Concepts used</a:t>
                      </a:r>
                    </a:p>
                  </a:txBody>
                  <a:tcPr marL="68580" marR="68580" marT="34290" marB="34290"/>
                </a:tc>
                <a:tc>
                  <a:txBody>
                    <a:bodyPr/>
                    <a:lstStyle/>
                    <a:p>
                      <a:r>
                        <a:rPr lang="en-GB" sz="1100" dirty="0"/>
                        <a:t>Intended</a:t>
                      </a:r>
                      <a:r>
                        <a:rPr lang="en-GB" sz="1100" baseline="0" dirty="0"/>
                        <a:t> outcomes</a:t>
                      </a:r>
                      <a:endParaRPr lang="en-GB" sz="1100" dirty="0"/>
                    </a:p>
                  </a:txBody>
                  <a:tcPr marL="68580" marR="68580" marT="34290" marB="34290"/>
                </a:tc>
                <a:extLst>
                  <a:ext uri="{0D108BD9-81ED-4DB2-BD59-A6C34878D82A}">
                    <a16:rowId xmlns:a16="http://schemas.microsoft.com/office/drawing/2014/main" xmlns="" val="266544326"/>
                  </a:ext>
                </a:extLst>
              </a:tr>
              <a:tr h="773130">
                <a:tc>
                  <a:txBody>
                    <a:bodyPr/>
                    <a:lstStyle/>
                    <a:p>
                      <a:r>
                        <a:rPr lang="en-GB" sz="1100" dirty="0"/>
                        <a:t>Ljubljana</a:t>
                      </a:r>
                    </a:p>
                  </a:txBody>
                  <a:tcPr marL="68580" marR="68580" marT="34290" marB="34290"/>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Arial" panose="020B0604020202020204" pitchFamily="34" charset="0"/>
                        </a:rPr>
                        <a:t>Functional collaborative partnership</a:t>
                      </a:r>
                      <a:r>
                        <a:rPr lang="en-GB" sz="1100" baseline="0" dirty="0">
                          <a:effectLst/>
                          <a:latin typeface="Calibri" panose="020F0502020204030204" pitchFamily="34" charset="0"/>
                          <a:ea typeface="Calibri" panose="020F0502020204030204" pitchFamily="34" charset="0"/>
                          <a:cs typeface="Arial" panose="020B0604020202020204" pitchFamily="34" charset="0"/>
                        </a:rPr>
                        <a:t> </a:t>
                      </a:r>
                      <a:r>
                        <a:rPr lang="en-GB" sz="1100" dirty="0">
                          <a:effectLst/>
                          <a:latin typeface="Calibri" panose="020F0502020204030204" pitchFamily="34" charset="0"/>
                          <a:ea typeface="Calibri" panose="020F0502020204030204" pitchFamily="34" charset="0"/>
                          <a:cs typeface="Arial" panose="020B0604020202020204" pitchFamily="34" charset="0"/>
                        </a:rPr>
                        <a:t>to co-design and operate short food supply chains in Ljubljana’s rural-urban</a:t>
                      </a:r>
                      <a:r>
                        <a:rPr lang="en-GB" sz="1100" baseline="0" dirty="0">
                          <a:effectLst/>
                          <a:latin typeface="Calibri" panose="020F0502020204030204" pitchFamily="34" charset="0"/>
                          <a:ea typeface="Calibri" panose="020F0502020204030204" pitchFamily="34" charset="0"/>
                          <a:cs typeface="Arial" panose="020B0604020202020204" pitchFamily="34" charset="0"/>
                        </a:rPr>
                        <a:t> relations</a:t>
                      </a:r>
                      <a:r>
                        <a:rPr lang="en-GB" sz="1100" dirty="0">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r>
                        <a:rPr lang="en-GB" sz="1100" dirty="0"/>
                        <a:t>Short food supply chains.</a:t>
                      </a:r>
                    </a:p>
                  </a:txBody>
                  <a:tcPr marL="68580" marR="68580" marT="34290" marB="34290"/>
                </a:tc>
                <a:tc>
                  <a:txBody>
                    <a:bodyPr/>
                    <a:lstStyle/>
                    <a:p>
                      <a:r>
                        <a:rPr lang="en-GB" sz="1100" kern="1200" dirty="0">
                          <a:solidFill>
                            <a:schemeClr val="dk1"/>
                          </a:solidFill>
                          <a:effectLst/>
                          <a:latin typeface="+mn-lt"/>
                          <a:ea typeface="+mn-ea"/>
                          <a:cs typeface="+mn-cs"/>
                        </a:rPr>
                        <a:t>Localisation of the food procurement service in the region through municipal and food chain collaboration.</a:t>
                      </a:r>
                      <a:endParaRPr lang="en-GB" sz="1100" dirty="0"/>
                    </a:p>
                  </a:txBody>
                  <a:tcPr marL="68580" marR="68580" marT="34290" marB="34290"/>
                </a:tc>
                <a:extLst>
                  <a:ext uri="{0D108BD9-81ED-4DB2-BD59-A6C34878D82A}">
                    <a16:rowId xmlns:a16="http://schemas.microsoft.com/office/drawing/2014/main" xmlns="" val="1878016525"/>
                  </a:ext>
                </a:extLst>
              </a:tr>
              <a:tr h="791263">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Lucca</a:t>
                      </a: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Developing a local food policy and a territorial plan to reduce urban sprawl, steer synergies between the city and the countryside, and valorise cultural heritage, landscape and territory.</a:t>
                      </a: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Spatial</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planning.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tab pos="144145" algn="l"/>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Optimised strategic approach to managing urban sprawl and the enhancement of rural vitality. Establishment of food council.</a:t>
                      </a:r>
                    </a:p>
                  </a:txBody>
                  <a:tcPr marL="51435" marR="51435" marT="0" marB="0"/>
                </a:tc>
                <a:extLst>
                  <a:ext uri="{0D108BD9-81ED-4DB2-BD59-A6C34878D82A}">
                    <a16:rowId xmlns:a16="http://schemas.microsoft.com/office/drawing/2014/main" xmlns="" val="3562306050"/>
                  </a:ext>
                </a:extLst>
              </a:tr>
              <a:tr h="598552">
                <a:tc>
                  <a:txBody>
                    <a:bodyPr/>
                    <a:lstStyle/>
                    <a:p>
                      <a:r>
                        <a:rPr lang="en-GB" sz="1100" dirty="0"/>
                        <a:t>Mid-Wales</a:t>
                      </a:r>
                    </a:p>
                  </a:txBody>
                  <a:tcPr marL="68580" marR="68580" marT="34290" marB="34290"/>
                </a:tc>
                <a:tc>
                  <a:txBody>
                    <a:bodyPr/>
                    <a:lstStyle/>
                    <a:p>
                      <a:pPr>
                        <a:lnSpc>
                          <a:spcPct val="107000"/>
                        </a:lnSpc>
                        <a:spcAft>
                          <a:spcPts val="0"/>
                        </a:spcAft>
                      </a:pPr>
                      <a:r>
                        <a:rPr lang="en-GB" sz="1100" kern="1200" dirty="0">
                          <a:solidFill>
                            <a:schemeClr val="dk1"/>
                          </a:solidFill>
                          <a:effectLst/>
                          <a:latin typeface="+mn-lt"/>
                          <a:ea typeface="+mn-ea"/>
                          <a:cs typeface="+mn-cs"/>
                        </a:rPr>
                        <a:t>Polycentric growth without an urban hierarchy.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r>
                        <a:rPr lang="en-GB" sz="1100" kern="1200" dirty="0">
                          <a:solidFill>
                            <a:schemeClr val="dk1"/>
                          </a:solidFill>
                          <a:effectLst/>
                          <a:latin typeface="+mn-lt"/>
                          <a:ea typeface="+mn-ea"/>
                          <a:cs typeface="+mn-cs"/>
                        </a:rPr>
                        <a:t>Relational space, dispersed rural-urban links.</a:t>
                      </a:r>
                      <a:endParaRPr lang="en-GB" sz="1100" dirty="0"/>
                    </a:p>
                  </a:txBody>
                  <a:tcPr marL="68580" marR="68580" marT="34290" marB="34290"/>
                </a:tc>
                <a:tc>
                  <a:txBody>
                    <a:bodyPr/>
                    <a:lstStyle/>
                    <a:p>
                      <a:r>
                        <a:rPr lang="en-GB" sz="1100" kern="1200" dirty="0">
                          <a:solidFill>
                            <a:schemeClr val="dk1"/>
                          </a:solidFill>
                          <a:effectLst/>
                          <a:latin typeface="+mn-lt"/>
                          <a:ea typeface="+mn-ea"/>
                          <a:cs typeface="+mn-cs"/>
                        </a:rPr>
                        <a:t>Cross-municipal collaboration in pursuit of smart development.</a:t>
                      </a:r>
                      <a:endParaRPr lang="en-GB" sz="1100" dirty="0"/>
                    </a:p>
                  </a:txBody>
                  <a:tcPr marL="68580" marR="68580" marT="34290" marB="34290"/>
                </a:tc>
                <a:extLst>
                  <a:ext uri="{0D108BD9-81ED-4DB2-BD59-A6C34878D82A}">
                    <a16:rowId xmlns:a16="http://schemas.microsoft.com/office/drawing/2014/main" xmlns="" val="2374891961"/>
                  </a:ext>
                </a:extLst>
              </a:tr>
              <a:tr h="782372">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Gloucester-shire</a:t>
                      </a:r>
                    </a:p>
                  </a:txBody>
                  <a:tcPr marL="68580" marR="68580" marT="0" marB="0"/>
                </a:tc>
                <a:tc>
                  <a:txBody>
                    <a:bodyPr/>
                    <a:lstStyle/>
                    <a:p>
                      <a:pPr>
                        <a:lnSpc>
                          <a:spcPct val="107000"/>
                        </a:lnSpc>
                        <a:spcAft>
                          <a:spcPts val="0"/>
                        </a:spcAft>
                      </a:pPr>
                      <a:r>
                        <a:rPr lang="en-GB" sz="1100" kern="1200" dirty="0">
                          <a:solidFill>
                            <a:schemeClr val="dk1"/>
                          </a:solidFill>
                          <a:effectLst/>
                          <a:latin typeface="+mn-lt"/>
                          <a:ea typeface="+mn-ea"/>
                          <a:cs typeface="+mn-cs"/>
                        </a:rPr>
                        <a:t>To assess the potential and feasibility of circular economy and natural capital growth models in the county and their potential for synergies and improved urban-rural linkages.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Circular Economy,</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natural capital.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Symbol" panose="05050102010706020507" pitchFamily="18" charset="2"/>
                        <a:buNone/>
                        <a:tabLst>
                          <a:tab pos="144145"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To identify</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and promote CE and NC approaches in emerging industrial, waste,  agricultural and spatial policies.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4630615"/>
                  </a:ext>
                </a:extLst>
              </a:tr>
              <a:tr h="773130">
                <a:tc>
                  <a:txBody>
                    <a:bodyPr/>
                    <a:lstStyle/>
                    <a:p>
                      <a:r>
                        <a:rPr lang="en-GB" sz="1100" dirty="0" err="1"/>
                        <a:t>Tukums</a:t>
                      </a:r>
                      <a:endParaRPr lang="en-GB" sz="1100" dirty="0"/>
                    </a:p>
                  </a:txBody>
                  <a:tcPr marL="68580" marR="68580" marT="34290" marB="34290"/>
                </a:tc>
                <a:tc>
                  <a:txBody>
                    <a:bodyPr/>
                    <a:lstStyle/>
                    <a:p>
                      <a:pPr algn="just">
                        <a:lnSpc>
                          <a:spcPct val="107000"/>
                        </a:lnSpc>
                        <a:spcAft>
                          <a:spcPts val="0"/>
                        </a:spcAft>
                      </a:pPr>
                      <a:r>
                        <a:rPr lang="en-GB" sz="1100" dirty="0">
                          <a:effectLst/>
                          <a:latin typeface="Calibri" panose="020F0502020204030204" pitchFamily="34" charset="0"/>
                          <a:ea typeface="Calibri" panose="020F0502020204030204" pitchFamily="34" charset="0"/>
                          <a:cs typeface="Calibri" panose="020F0502020204030204" pitchFamily="34" charset="0"/>
                        </a:rPr>
                        <a:t>Developing a cultural strategy for the municipality by identifying</a:t>
                      </a:r>
                      <a:r>
                        <a:rPr lang="en-GB" sz="1100" baseline="0" dirty="0">
                          <a:effectLst/>
                          <a:latin typeface="Calibri" panose="020F0502020204030204" pitchFamily="34" charset="0"/>
                          <a:ea typeface="Calibri" panose="020F0502020204030204" pitchFamily="34" charset="0"/>
                          <a:cs typeface="Calibri" panose="020F0502020204030204" pitchFamily="34" charset="0"/>
                        </a:rPr>
                        <a:t> key development objectives and priorities.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r>
                        <a:rPr lang="en-GB" sz="1100" dirty="0"/>
                        <a:t>Cultural heritage.</a:t>
                      </a:r>
                    </a:p>
                  </a:txBody>
                  <a:tcPr marL="68580" marR="68580" marT="34290" marB="34290"/>
                </a:tc>
                <a:tc>
                  <a:txBody>
                    <a:bodyPr/>
                    <a:lstStyle/>
                    <a:p>
                      <a:r>
                        <a:rPr lang="en-GB" sz="1100" kern="1200" dirty="0">
                          <a:solidFill>
                            <a:schemeClr val="dk1"/>
                          </a:solidFill>
                          <a:effectLst/>
                          <a:latin typeface="+mn-lt"/>
                          <a:ea typeface="+mn-ea"/>
                          <a:cs typeface="+mn-cs"/>
                        </a:rPr>
                        <a:t>Development of cultural policy, increase in farmers’ markets, cultural e-platform and local food certification scheme.</a:t>
                      </a:r>
                      <a:endParaRPr lang="en-GB" sz="1100" dirty="0"/>
                    </a:p>
                  </a:txBody>
                  <a:tcPr marL="68580" marR="68580" marT="34290" marB="34290"/>
                </a:tc>
                <a:extLst>
                  <a:ext uri="{0D108BD9-81ED-4DB2-BD59-A6C34878D82A}">
                    <a16:rowId xmlns:a16="http://schemas.microsoft.com/office/drawing/2014/main" xmlns="" val="255115573"/>
                  </a:ext>
                </a:extLst>
              </a:tr>
              <a:tr h="803144">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Ede</a:t>
                      </a:r>
                    </a:p>
                  </a:txBody>
                  <a:tcPr marL="51435" marR="51435" marT="0" marB="0"/>
                </a:tc>
                <a:tc>
                  <a:txBody>
                    <a:bodyPr/>
                    <a:lstStyle/>
                    <a:p>
                      <a:pPr>
                        <a:lnSpc>
                          <a:spcPct val="107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Developing and integrating Ede</a:t>
                      </a:r>
                      <a:r>
                        <a:rPr lang="en-GB" sz="1200" dirty="0">
                          <a:effectLst/>
                          <a:latin typeface="Calibri" panose="020F0502020204030204" pitchFamily="34" charset="0"/>
                          <a:ea typeface="Calibri" panose="020F0502020204030204" pitchFamily="34" charset="0"/>
                          <a:cs typeface="Arial" panose="020B0604020202020204" pitchFamily="34" charset="0"/>
                        </a:rPr>
                        <a:t>’</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 municipal food, environmental and spatial planning policies, by formulating goals and using key indicators for monitoring </a:t>
                      </a:r>
                      <a:r>
                        <a:rPr lang="en-GB" sz="1200" dirty="0">
                          <a:effectLst/>
                          <a:latin typeface="Calibri" panose="020F0502020204030204" pitchFamily="34" charset="0"/>
                          <a:ea typeface="Calibri" panose="020F0502020204030204" pitchFamily="34" charset="0"/>
                          <a:cs typeface="Arial" panose="020B0604020202020204" pitchFamily="34" charset="0"/>
                        </a:rPr>
                        <a:t>its </a:t>
                      </a:r>
                      <a:r>
                        <a:rPr lang="en-GB" sz="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agri</a:t>
                      </a:r>
                      <a:r>
                        <a:rPr lang="en-GB" sz="1200" dirty="0">
                          <a:effectLst/>
                          <a:latin typeface="Calibri" panose="020F0502020204030204" pitchFamily="34" charset="0"/>
                          <a:ea typeface="Calibri" panose="020F0502020204030204" pitchFamily="34" charset="0"/>
                          <a:cs typeface="Arial" panose="020B0604020202020204" pitchFamily="34" charset="0"/>
                        </a:rPr>
                        <a:t>-food system and</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natural capital.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Natural capital.</a:t>
                      </a:r>
                    </a:p>
                  </a:txBody>
                  <a:tcPr marL="51435" marR="51435" marT="0" marB="0"/>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New policy options leading to integrated decision-making across the territory.</a:t>
                      </a:r>
                    </a:p>
                    <a:p>
                      <a:pP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852608701"/>
                  </a:ext>
                </a:extLst>
              </a:tr>
            </a:tbl>
          </a:graphicData>
        </a:graphic>
      </p:graphicFrame>
    </p:spTree>
    <p:extLst>
      <p:ext uri="{BB962C8B-B14F-4D97-AF65-F5344CB8AC3E}">
        <p14:creationId xmlns:p14="http://schemas.microsoft.com/office/powerpoint/2010/main" val="53016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Gloucestershire ‘Food Lab’</a:t>
            </a:r>
          </a:p>
        </p:txBody>
      </p:sp>
      <p:sp>
        <p:nvSpPr>
          <p:cNvPr id="3" name="Inhaltsplatzhalter 2"/>
          <p:cNvSpPr>
            <a:spLocks noGrp="1"/>
          </p:cNvSpPr>
          <p:nvPr>
            <p:ph idx="1"/>
          </p:nvPr>
        </p:nvSpPr>
        <p:spPr>
          <a:xfrm>
            <a:off x="628650" y="1825625"/>
            <a:ext cx="7886700" cy="3187551"/>
          </a:xfrm>
        </p:spPr>
        <p:txBody>
          <a:bodyPr>
            <a:noAutofit/>
          </a:bodyPr>
          <a:lstStyle/>
          <a:p>
            <a:r>
              <a:rPr lang="en-GB" dirty="0" err="1">
                <a:latin typeface="Calibri" panose="020F0502020204030204" pitchFamily="34" charset="0"/>
                <a:cs typeface="Calibri" panose="020F0502020204030204" pitchFamily="34" charset="0"/>
              </a:rPr>
              <a:t>UoG</a:t>
            </a:r>
            <a:r>
              <a:rPr lang="en-GB" dirty="0">
                <a:latin typeface="Calibri" panose="020F0502020204030204" pitchFamily="34" charset="0"/>
                <a:cs typeface="Calibri" panose="020F0502020204030204" pitchFamily="34" charset="0"/>
              </a:rPr>
              <a:t> and Gloucestershire County Council</a:t>
            </a:r>
          </a:p>
          <a:p>
            <a:r>
              <a:rPr lang="en-GB" dirty="0">
                <a:latin typeface="Calibri" panose="020F0502020204030204" pitchFamily="34" charset="0"/>
                <a:cs typeface="Calibri" panose="020F0502020204030204" pitchFamily="34" charset="0"/>
              </a:rPr>
              <a:t>New food strategy for </a:t>
            </a:r>
            <a:r>
              <a:rPr lang="en-GB" dirty="0" err="1">
                <a:latin typeface="Calibri" panose="020F0502020204030204" pitchFamily="34" charset="0"/>
                <a:cs typeface="Calibri" panose="020F0502020204030204" pitchFamily="34" charset="0"/>
              </a:rPr>
              <a:t>Glos</a:t>
            </a:r>
            <a:r>
              <a:rPr lang="en-GB" dirty="0">
                <a:latin typeface="Calibri" panose="020F0502020204030204" pitchFamily="34" charset="0"/>
                <a:cs typeface="Calibri" panose="020F0502020204030204" pitchFamily="34" charset="0"/>
              </a:rPr>
              <a:t> (led by RAU)</a:t>
            </a:r>
          </a:p>
          <a:p>
            <a:r>
              <a:rPr lang="en-GB" dirty="0">
                <a:latin typeface="Calibri" panose="020F0502020204030204" pitchFamily="34" charset="0"/>
                <a:cs typeface="Calibri" panose="020F0502020204030204" pitchFamily="34" charset="0"/>
              </a:rPr>
              <a:t>Other policy links: Gloucestershire 2050, Local Industrial Strategy, 25 Yr. Enviro Plan, etc.</a:t>
            </a:r>
          </a:p>
          <a:p>
            <a:r>
              <a:rPr lang="en-GB" dirty="0">
                <a:latin typeface="Calibri" panose="020F0502020204030204" pitchFamily="34" charset="0"/>
                <a:cs typeface="Calibri" panose="020F0502020204030204" pitchFamily="34" charset="0"/>
              </a:rPr>
              <a:t>Co-innovation but tangible outcomes</a:t>
            </a:r>
          </a:p>
          <a:p>
            <a:r>
              <a:rPr lang="en-GB" dirty="0">
                <a:latin typeface="Calibri" panose="020F0502020204030204" pitchFamily="34" charset="0"/>
                <a:cs typeface="Calibri" panose="020F0502020204030204" pitchFamily="34" charset="0"/>
              </a:rPr>
              <a:t>Areas of experimentation:</a:t>
            </a:r>
          </a:p>
          <a:p>
            <a:pPr lvl="1"/>
            <a:r>
              <a:rPr lang="en-GB" sz="2400" i="1" dirty="0">
                <a:latin typeface="Calibri" panose="020F0502020204030204" pitchFamily="34" charset="0"/>
                <a:cs typeface="Calibri" panose="020F0502020204030204" pitchFamily="34" charset="0"/>
              </a:rPr>
              <a:t>School food contracts (dynamic procurement in new contract – develop a business case</a:t>
            </a:r>
            <a:r>
              <a:rPr lang="en-GB" sz="2400" dirty="0">
                <a:latin typeface="Calibri" panose="020F0502020204030204" pitchFamily="34" charset="0"/>
                <a:cs typeface="Calibri" panose="020F0502020204030204" pitchFamily="34" charset="0"/>
              </a:rPr>
              <a:t>; sustainable diet);</a:t>
            </a:r>
          </a:p>
          <a:p>
            <a:pPr lvl="1"/>
            <a:r>
              <a:rPr lang="en-GB" sz="2400" dirty="0">
                <a:latin typeface="Calibri" panose="020F0502020204030204" pitchFamily="34" charset="0"/>
                <a:cs typeface="Calibri" panose="020F0502020204030204" pitchFamily="34" charset="0"/>
              </a:rPr>
              <a:t>New business models (circular, smart, public, PESS)</a:t>
            </a:r>
          </a:p>
          <a:p>
            <a:pPr marL="0" indent="0">
              <a:buNone/>
            </a:pPr>
            <a:endParaRPr lang="en-GB" dirty="0"/>
          </a:p>
        </p:txBody>
      </p:sp>
    </p:spTree>
    <p:extLst>
      <p:ext uri="{BB962C8B-B14F-4D97-AF65-F5344CB8AC3E}">
        <p14:creationId xmlns:p14="http://schemas.microsoft.com/office/powerpoint/2010/main" val="247335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31626"/>
          </a:xfrm>
        </p:spPr>
        <p:txBody>
          <a:bodyPr/>
          <a:lstStyle/>
          <a:p>
            <a:r>
              <a:rPr lang="en-GB" dirty="0"/>
              <a:t>Regionalising NFM</a:t>
            </a:r>
          </a:p>
        </p:txBody>
      </p:sp>
      <p:sp>
        <p:nvSpPr>
          <p:cNvPr id="3" name="Inhaltsplatzhalter 2"/>
          <p:cNvSpPr>
            <a:spLocks noGrp="1"/>
          </p:cNvSpPr>
          <p:nvPr>
            <p:ph idx="1"/>
          </p:nvPr>
        </p:nvSpPr>
        <p:spPr>
          <a:xfrm>
            <a:off x="642321" y="1196753"/>
            <a:ext cx="7886700" cy="4536503"/>
          </a:xfrm>
        </p:spPr>
        <p:txBody>
          <a:bodyPr>
            <a:normAutofit fontScale="85000" lnSpcReduction="20000"/>
          </a:bodyPr>
          <a:lstStyle/>
          <a:p>
            <a:r>
              <a:rPr lang="en-GB" sz="2800" dirty="0" err="1">
                <a:latin typeface="+mj-lt"/>
                <a:cs typeface="Calibri" panose="020F0502020204030204" pitchFamily="34" charset="0"/>
              </a:rPr>
              <a:t>UoG</a:t>
            </a:r>
            <a:r>
              <a:rPr lang="en-GB" sz="2800" dirty="0">
                <a:latin typeface="+mj-lt"/>
                <a:cs typeface="Calibri" panose="020F0502020204030204" pitchFamily="34" charset="0"/>
              </a:rPr>
              <a:t>, GCC, Stroud District, Local Nature </a:t>
            </a:r>
            <a:r>
              <a:rPr lang="en-GB" sz="2800" dirty="0" err="1">
                <a:latin typeface="+mj-lt"/>
                <a:cs typeface="Calibri" panose="020F0502020204030204" pitchFamily="34" charset="0"/>
              </a:rPr>
              <a:t>P’ship</a:t>
            </a:r>
            <a:r>
              <a:rPr lang="en-GB" sz="2800" dirty="0">
                <a:latin typeface="+mj-lt"/>
                <a:cs typeface="Calibri" panose="020F0502020204030204" pitchFamily="34" charset="0"/>
              </a:rPr>
              <a:t>, ES&amp;W Reg Flood &amp; Coastal </a:t>
            </a:r>
            <a:r>
              <a:rPr lang="en-GB" sz="2800" dirty="0" err="1">
                <a:latin typeface="+mj-lt"/>
                <a:cs typeface="Calibri" panose="020F0502020204030204" pitchFamily="34" charset="0"/>
              </a:rPr>
              <a:t>C’tee</a:t>
            </a:r>
            <a:endParaRPr lang="en-GB" sz="2800" dirty="0">
              <a:latin typeface="+mj-lt"/>
              <a:cs typeface="Calibri" panose="020F0502020204030204" pitchFamily="34" charset="0"/>
            </a:endParaRPr>
          </a:p>
          <a:p>
            <a:r>
              <a:rPr lang="en-GB" sz="2800" dirty="0">
                <a:latin typeface="+mj-lt"/>
                <a:cs typeface="Calibri" panose="020F0502020204030204" pitchFamily="34" charset="0"/>
              </a:rPr>
              <a:t>Currently NFM efficacy is limited or uncertain:</a:t>
            </a:r>
          </a:p>
          <a:p>
            <a:pPr marL="226350" lvl="1" indent="0">
              <a:buNone/>
            </a:pPr>
            <a:r>
              <a:rPr lang="en-GB" i="1" dirty="0">
                <a:latin typeface="+mj-lt"/>
              </a:rPr>
              <a:t>‘…</a:t>
            </a:r>
            <a:r>
              <a:rPr lang="en-GB" sz="2600" i="1" dirty="0">
                <a:latin typeface="+mj-lt"/>
              </a:rPr>
              <a:t>it will never become more than a marginal part of flood risk management.’ </a:t>
            </a:r>
            <a:r>
              <a:rPr lang="en-GB" sz="2600" dirty="0">
                <a:latin typeface="+mj-lt"/>
              </a:rPr>
              <a:t>(Wingfield et al. 2019)</a:t>
            </a:r>
            <a:endParaRPr lang="en-GB" sz="2600" dirty="0">
              <a:latin typeface="+mj-lt"/>
              <a:cs typeface="Calibri" panose="020F0502020204030204" pitchFamily="34" charset="0"/>
            </a:endParaRPr>
          </a:p>
          <a:p>
            <a:r>
              <a:rPr lang="en-GB" sz="2800" dirty="0">
                <a:latin typeface="+mj-lt"/>
                <a:cs typeface="Calibri" panose="020F0502020204030204" pitchFamily="34" charset="0"/>
              </a:rPr>
              <a:t>Other policy links: Gloucestershire 2050, Local Industrial Strategy, 25 Yr. Enviro Plan, emerging Flood Risk Strategy, Green Infrastructure plans</a:t>
            </a:r>
          </a:p>
          <a:p>
            <a:r>
              <a:rPr lang="en-GB" sz="2800" dirty="0">
                <a:latin typeface="+mj-lt"/>
                <a:cs typeface="Calibri" panose="020F0502020204030204" pitchFamily="34" charset="0"/>
              </a:rPr>
              <a:t>Areas of experimentation:</a:t>
            </a:r>
          </a:p>
          <a:p>
            <a:pPr lvl="1"/>
            <a:r>
              <a:rPr lang="en-GB" sz="2400" i="1" dirty="0">
                <a:latin typeface="+mj-lt"/>
                <a:cs typeface="Calibri" panose="020F0502020204030204" pitchFamily="34" charset="0"/>
              </a:rPr>
              <a:t>Re-articulating NFM as a rural-urban flood risk intervention, building on existing work in the Upper Thames</a:t>
            </a:r>
            <a:endParaRPr lang="en-GB" sz="2400" dirty="0">
              <a:latin typeface="+mj-lt"/>
              <a:cs typeface="Calibri" panose="020F0502020204030204" pitchFamily="34" charset="0"/>
            </a:endParaRPr>
          </a:p>
          <a:p>
            <a:pPr lvl="1"/>
            <a:r>
              <a:rPr lang="en-GB" sz="2400" dirty="0">
                <a:latin typeface="+mj-lt"/>
                <a:cs typeface="Calibri" panose="020F0502020204030204" pitchFamily="34" charset="0"/>
              </a:rPr>
              <a:t>Establishment of new NFM </a:t>
            </a:r>
            <a:r>
              <a:rPr lang="en-GB" sz="2400" dirty="0" err="1">
                <a:latin typeface="+mj-lt"/>
                <a:cs typeface="Calibri" panose="020F0502020204030204" pitchFamily="34" charset="0"/>
              </a:rPr>
              <a:t>practioners</a:t>
            </a:r>
            <a:r>
              <a:rPr lang="en-GB" sz="2400" dirty="0">
                <a:latin typeface="+mj-lt"/>
                <a:cs typeface="Calibri" panose="020F0502020204030204" pitchFamily="34" charset="0"/>
              </a:rPr>
              <a:t>’ network to cover (?) Hereford, Worcestershire, Gloucestershire, with a funded work programme</a:t>
            </a:r>
          </a:p>
          <a:p>
            <a:pPr marL="0" indent="0">
              <a:buNone/>
            </a:pPr>
            <a:endParaRPr lang="en-GB" dirty="0"/>
          </a:p>
        </p:txBody>
      </p:sp>
    </p:spTree>
    <p:extLst>
      <p:ext uri="{BB962C8B-B14F-4D97-AF65-F5344CB8AC3E}">
        <p14:creationId xmlns:p14="http://schemas.microsoft.com/office/powerpoint/2010/main" val="314826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31626"/>
          </a:xfrm>
        </p:spPr>
        <p:txBody>
          <a:bodyPr>
            <a:normAutofit fontScale="90000"/>
          </a:bodyPr>
          <a:lstStyle/>
          <a:p>
            <a:r>
              <a:rPr lang="en-GB" dirty="0"/>
              <a:t>Concluding remarks – disruptive innovation?</a:t>
            </a:r>
          </a:p>
        </p:txBody>
      </p:sp>
      <p:sp>
        <p:nvSpPr>
          <p:cNvPr id="3" name="Inhaltsplatzhalter 2"/>
          <p:cNvSpPr>
            <a:spLocks noGrp="1"/>
          </p:cNvSpPr>
          <p:nvPr>
            <p:ph idx="1"/>
          </p:nvPr>
        </p:nvSpPr>
        <p:spPr>
          <a:xfrm>
            <a:off x="642321" y="1196753"/>
            <a:ext cx="7886700" cy="4536503"/>
          </a:xfrm>
        </p:spPr>
        <p:txBody>
          <a:bodyPr>
            <a:normAutofit fontScale="92500" lnSpcReduction="10000"/>
          </a:bodyPr>
          <a:lstStyle/>
          <a:p>
            <a:r>
              <a:rPr lang="en-GB" dirty="0"/>
              <a:t>In most cases, positive and constructive relations evident between practice-research partners and between LL teams and local stakeholders.</a:t>
            </a:r>
          </a:p>
          <a:p>
            <a:r>
              <a:rPr lang="en-GB" dirty="0"/>
              <a:t>Political sensitivities and priorities influencing living labs</a:t>
            </a:r>
          </a:p>
          <a:p>
            <a:r>
              <a:rPr lang="en-GB" dirty="0"/>
              <a:t>Targeted complementary social innovations</a:t>
            </a:r>
          </a:p>
          <a:p>
            <a:r>
              <a:rPr lang="en-GB" dirty="0"/>
              <a:t>Tactics to ‘animate’ the lab (link with existing networks)</a:t>
            </a:r>
          </a:p>
          <a:p>
            <a:r>
              <a:rPr lang="en-GB" dirty="0"/>
              <a:t>Living lab = triple or quadruple helix, i.e. co-production of </a:t>
            </a:r>
            <a:r>
              <a:rPr lang="en-GB" dirty="0" err="1"/>
              <a:t>knowedge</a:t>
            </a:r>
            <a:r>
              <a:rPr lang="en-GB" dirty="0"/>
              <a:t>. </a:t>
            </a:r>
            <a:r>
              <a:rPr lang="en-GB" b="1" u="sng" dirty="0"/>
              <a:t>But the councils remain in control of decision-making. </a:t>
            </a:r>
            <a:r>
              <a:rPr lang="en-GB" dirty="0"/>
              <a:t>LLs are a way of informing governance decisions.</a:t>
            </a:r>
          </a:p>
          <a:p>
            <a:r>
              <a:rPr lang="en-GB" dirty="0"/>
              <a:t>Disrupting the growth narrative? </a:t>
            </a:r>
            <a:r>
              <a:rPr lang="en-GB" sz="1800" dirty="0"/>
              <a:t>[</a:t>
            </a:r>
            <a:r>
              <a:rPr lang="en-GB" sz="1800" dirty="0">
                <a:cs typeface="Calibri" panose="020F0502020204030204" pitchFamily="34" charset="0"/>
              </a:rPr>
              <a:t>IPCC 1.5°C report (2018); IPBES report (2019); EAT-Lancet (2019); Extinction Rebellion]</a:t>
            </a:r>
          </a:p>
          <a:p>
            <a:endParaRPr lang="en-GB" dirty="0"/>
          </a:p>
          <a:p>
            <a:pPr marL="0" indent="0">
              <a:buNone/>
            </a:pPr>
            <a:endParaRPr lang="en-GB" dirty="0"/>
          </a:p>
        </p:txBody>
      </p:sp>
    </p:spTree>
    <p:extLst>
      <p:ext uri="{BB962C8B-B14F-4D97-AF65-F5344CB8AC3E}">
        <p14:creationId xmlns:p14="http://schemas.microsoft.com/office/powerpoint/2010/main" val="2964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95536" y="260648"/>
            <a:ext cx="8424936" cy="360040"/>
          </a:xfrm>
        </p:spPr>
        <p:txBody>
          <a:bodyPr>
            <a:noAutofit/>
          </a:bodyPr>
          <a:lstStyle/>
          <a:p>
            <a:r>
              <a:rPr lang="en-GB" sz="2700" b="1" dirty="0">
                <a:solidFill>
                  <a:schemeClr val="tx1"/>
                </a:solidFill>
                <a:effectLst>
                  <a:outerShdw blurRad="38100" dist="38100" dir="2700000" algn="tl">
                    <a:srgbClr val="000000">
                      <a:alpha val="43137"/>
                    </a:srgbClr>
                  </a:outerShdw>
                </a:effectLst>
              </a:rPr>
              <a:t>The scale and scope of innovation (Marques et al., 2018)</a:t>
            </a:r>
          </a:p>
        </p:txBody>
      </p:sp>
      <p:sp>
        <p:nvSpPr>
          <p:cNvPr id="4" name="Slide Number Placeholder 3"/>
          <p:cNvSpPr>
            <a:spLocks noGrp="1"/>
          </p:cNvSpPr>
          <p:nvPr>
            <p:ph type="sldNum" sz="quarter" idx="12"/>
          </p:nvPr>
        </p:nvSpPr>
        <p:spPr/>
        <p:txBody>
          <a:bodyPr/>
          <a:lstStyle/>
          <a:p>
            <a:fld id="{970A3BF6-7B07-4BD7-B5A4-D5CA91CF08FA}" type="slidenum">
              <a:rPr lang="en-US" smtClean="0"/>
              <a:t>14</a:t>
            </a:fld>
            <a:endParaRPr lang="en-US" dirty="0"/>
          </a:p>
        </p:txBody>
      </p:sp>
      <p:pic>
        <p:nvPicPr>
          <p:cNvPr id="5" name="Picture 4"/>
          <p:cNvPicPr/>
          <p:nvPr/>
        </p:nvPicPr>
        <p:blipFill>
          <a:blip r:embed="rId3"/>
          <a:stretch>
            <a:fillRect/>
          </a:stretch>
        </p:blipFill>
        <p:spPr>
          <a:xfrm>
            <a:off x="683568" y="741735"/>
            <a:ext cx="7651898" cy="5855617"/>
          </a:xfrm>
          <a:prstGeom prst="rect">
            <a:avLst/>
          </a:prstGeom>
        </p:spPr>
      </p:pic>
      <p:sp>
        <p:nvSpPr>
          <p:cNvPr id="2" name="Left Brace 1"/>
          <p:cNvSpPr/>
          <p:nvPr/>
        </p:nvSpPr>
        <p:spPr>
          <a:xfrm>
            <a:off x="507105" y="2404846"/>
            <a:ext cx="432000" cy="25200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rot="16200000">
            <a:off x="-335238" y="3472341"/>
            <a:ext cx="1451038" cy="461665"/>
          </a:xfrm>
          <a:prstGeom prst="rect">
            <a:avLst/>
          </a:prstGeom>
          <a:noFill/>
        </p:spPr>
        <p:txBody>
          <a:bodyPr wrap="none" rtlCol="0">
            <a:spAutoFit/>
          </a:bodyPr>
          <a:lstStyle/>
          <a:p>
            <a:r>
              <a:rPr lang="en-GB" b="1" dirty="0">
                <a:effectLst>
                  <a:outerShdw blurRad="38100" dist="38100" dir="2700000" algn="tl">
                    <a:srgbClr val="000000">
                      <a:alpha val="43137"/>
                    </a:srgbClr>
                  </a:outerShdw>
                </a:effectLst>
              </a:rPr>
              <a:t>ROBUST</a:t>
            </a:r>
          </a:p>
        </p:txBody>
      </p:sp>
    </p:spTree>
    <p:extLst>
      <p:ext uri="{BB962C8B-B14F-4D97-AF65-F5344CB8AC3E}">
        <p14:creationId xmlns:p14="http://schemas.microsoft.com/office/powerpoint/2010/main" val="19421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05600" y="6248400"/>
            <a:ext cx="1905000" cy="457200"/>
          </a:xfrm>
        </p:spPr>
        <p:txBody>
          <a:bodyPr/>
          <a:lstStyle/>
          <a:p>
            <a:pPr>
              <a:defRPr/>
            </a:pPr>
            <a:fld id="{524E2213-7253-4DC1-ADB6-729CDC7A6B66}" type="slidenum">
              <a:rPr lang="en-GB" smtClean="0"/>
              <a:pPr>
                <a:defRPr/>
              </a:pPr>
              <a:t>15</a:t>
            </a:fld>
            <a:endParaRPr lang="en-GB" dirty="0"/>
          </a:p>
        </p:txBody>
      </p:sp>
      <p:pic>
        <p:nvPicPr>
          <p:cNvPr id="25603" name="Picture 2"/>
          <p:cNvPicPr>
            <a:picLocks noChangeAspect="1" noChangeArrowheads="1"/>
          </p:cNvPicPr>
          <p:nvPr/>
        </p:nvPicPr>
        <p:blipFill>
          <a:blip r:embed="rId3"/>
          <a:srcRect/>
          <a:stretch>
            <a:fillRect/>
          </a:stretch>
        </p:blipFill>
        <p:spPr bwMode="auto">
          <a:xfrm>
            <a:off x="0" y="1538076"/>
            <a:ext cx="9144000" cy="5319924"/>
          </a:xfrm>
          <a:prstGeom prst="rect">
            <a:avLst/>
          </a:prstGeom>
          <a:noFill/>
          <a:ln w="9525">
            <a:noFill/>
            <a:miter lim="800000"/>
            <a:headEnd/>
            <a:tailEnd/>
          </a:ln>
        </p:spPr>
      </p:pic>
      <p:sp>
        <p:nvSpPr>
          <p:cNvPr id="4" name="TextBox 3"/>
          <p:cNvSpPr txBox="1"/>
          <p:nvPr/>
        </p:nvSpPr>
        <p:spPr>
          <a:xfrm>
            <a:off x="571472" y="1571612"/>
            <a:ext cx="8072437" cy="3970318"/>
          </a:xfrm>
          <a:prstGeom prst="rect">
            <a:avLst/>
          </a:prstGeom>
          <a:noFill/>
        </p:spPr>
        <p:txBody>
          <a:bodyPr>
            <a:spAutoFit/>
          </a:bodyPr>
          <a:lstStyle/>
          <a:p>
            <a:pPr algn="ctr">
              <a:defRPr/>
            </a:pPr>
            <a:endParaRPr lang="en-GB" sz="3600" dirty="0">
              <a:solidFill>
                <a:schemeClr val="accent3"/>
              </a:solidFill>
              <a:cs typeface="Arial" pitchFamily="34" charset="0"/>
            </a:endParaRPr>
          </a:p>
          <a:p>
            <a:pPr algn="ctr">
              <a:defRPr/>
            </a:pPr>
            <a:endParaRPr lang="en-GB" sz="3600" dirty="0">
              <a:solidFill>
                <a:schemeClr val="accent3"/>
              </a:solidFill>
              <a:cs typeface="Arial" pitchFamily="34" charset="0"/>
            </a:endParaRPr>
          </a:p>
          <a:p>
            <a:pPr algn="ctr">
              <a:defRPr/>
            </a:pPr>
            <a:r>
              <a:rPr lang="en-GB" sz="3600" dirty="0">
                <a:solidFill>
                  <a:schemeClr val="bg1"/>
                </a:solidFill>
                <a:cs typeface="Arial" pitchFamily="34" charset="0"/>
              </a:rPr>
              <a:t>Thank you for your attention</a:t>
            </a:r>
          </a:p>
          <a:p>
            <a:pPr algn="ctr">
              <a:defRPr/>
            </a:pPr>
            <a:r>
              <a:rPr lang="en-GB" sz="3600" dirty="0">
                <a:solidFill>
                  <a:schemeClr val="bg1"/>
                </a:solidFill>
                <a:cs typeface="Arial" pitchFamily="34" charset="0"/>
              </a:rPr>
              <a:t>dkeech@glos.ac.uk</a:t>
            </a:r>
          </a:p>
          <a:p>
            <a:pPr algn="ctr">
              <a:defRPr/>
            </a:pPr>
            <a:endParaRPr lang="en-GB" sz="3600" dirty="0">
              <a:solidFill>
                <a:schemeClr val="bg1"/>
              </a:solidFill>
              <a:cs typeface="Arial" pitchFamily="34" charset="0"/>
            </a:endParaRPr>
          </a:p>
          <a:p>
            <a:pPr algn="ctr">
              <a:defRPr/>
            </a:pPr>
            <a:r>
              <a:rPr lang="en-GB" sz="3600" dirty="0">
                <a:solidFill>
                  <a:schemeClr val="bg1"/>
                </a:solidFill>
                <a:cs typeface="Arial" pitchFamily="34" charset="0"/>
              </a:rPr>
              <a:t>www.ccri.ac.uk</a:t>
            </a:r>
          </a:p>
          <a:p>
            <a:pPr algn="ctr">
              <a:defRPr/>
            </a:pPr>
            <a:endParaRPr lang="en-GB" sz="3600" dirty="0">
              <a:solidFill>
                <a:schemeClr val="accent3"/>
              </a:solidFill>
              <a:cs typeface="Arial" pitchFamily="34" charset="0"/>
            </a:endParaRPr>
          </a:p>
        </p:txBody>
      </p:sp>
    </p:spTree>
    <p:extLst>
      <p:ext uri="{BB962C8B-B14F-4D97-AF65-F5344CB8AC3E}">
        <p14:creationId xmlns:p14="http://schemas.microsoft.com/office/powerpoint/2010/main" val="417988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51520" y="1124744"/>
            <a:ext cx="8713787" cy="53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pPr>
            <a:r>
              <a:rPr lang="en-GB" sz="2400" u="sng" dirty="0"/>
              <a:t>Aim:</a:t>
            </a:r>
            <a:r>
              <a:rPr lang="en-GB" sz="2400" dirty="0"/>
              <a:t> to explore and analyse rural-urban relations and synergies in five thematic fields, across 11 case study areas.</a:t>
            </a:r>
          </a:p>
          <a:p>
            <a:pPr marL="0" indent="0">
              <a:spcBef>
                <a:spcPct val="0"/>
              </a:spcBef>
              <a:buNone/>
            </a:pPr>
            <a:r>
              <a:rPr lang="en-GB" sz="1000" dirty="0"/>
              <a:t> </a:t>
            </a:r>
          </a:p>
          <a:p>
            <a:pPr marL="0" indent="0">
              <a:spcBef>
                <a:spcPct val="0"/>
              </a:spcBef>
              <a:buNone/>
            </a:pPr>
            <a:r>
              <a:rPr lang="en-GB" sz="2400" u="sng" dirty="0"/>
              <a:t>Objectives:</a:t>
            </a:r>
          </a:p>
          <a:p>
            <a:r>
              <a:rPr lang="en-GB" sz="2400" dirty="0"/>
              <a:t>To improve our understanding of both place-specific and thematic functional rural-urban linkages and their dynamics and determinants.</a:t>
            </a:r>
          </a:p>
          <a:p>
            <a:r>
              <a:rPr lang="en-GB" sz="2400" dirty="0"/>
              <a:t>To identify and assess the potentials and bottlenecks for enhancing mutually beneficial relations between rural, </a:t>
            </a:r>
            <a:r>
              <a:rPr lang="en-GB" sz="2400" dirty="0" err="1"/>
              <a:t>peri</a:t>
            </a:r>
            <a:r>
              <a:rPr lang="en-GB" sz="2400" dirty="0"/>
              <a:t>-urban and urban areas in 11 diverse territorial settings.</a:t>
            </a:r>
          </a:p>
          <a:p>
            <a:r>
              <a:rPr lang="en-GB" sz="2400" dirty="0"/>
              <a:t>To learn from sharing and comparing experiences from diverse rural-urban settings.</a:t>
            </a:r>
          </a:p>
          <a:p>
            <a:r>
              <a:rPr lang="en-GB" sz="2400" dirty="0"/>
              <a:t>To reflect on the multi-method and multi-actor joint learning process of ROBUST.</a:t>
            </a:r>
            <a:endParaRPr lang="en-GB" altLang="en-US" sz="2400" dirty="0"/>
          </a:p>
        </p:txBody>
      </p:sp>
      <p:sp>
        <p:nvSpPr>
          <p:cNvPr id="3" name="TextBox 2"/>
          <p:cNvSpPr txBox="1"/>
          <p:nvPr/>
        </p:nvSpPr>
        <p:spPr>
          <a:xfrm>
            <a:off x="1475656" y="220504"/>
            <a:ext cx="5616575" cy="707886"/>
          </a:xfrm>
          <a:prstGeom prst="rect">
            <a:avLst/>
          </a:prstGeom>
          <a:noFill/>
        </p:spPr>
        <p:txBody>
          <a:bodyPr>
            <a:spAutoFit/>
          </a:bodyPr>
          <a:lstStyle/>
          <a:p>
            <a:pPr algn="ctr">
              <a:defRPr/>
            </a:pPr>
            <a:r>
              <a:rPr lang="en-GB" sz="4000" b="1" dirty="0">
                <a:effectLst>
                  <a:outerShdw blurRad="38100" dist="38100" dir="2700000" algn="tl">
                    <a:srgbClr val="000000">
                      <a:alpha val="43137"/>
                    </a:srgbClr>
                  </a:outerShdw>
                </a:effectLst>
                <a:latin typeface="+mn-lt"/>
                <a:cs typeface="Arial" charset="0"/>
              </a:rPr>
              <a:t>1. Aim and objectives</a:t>
            </a:r>
          </a:p>
        </p:txBody>
      </p:sp>
      <p:sp>
        <p:nvSpPr>
          <p:cNvPr id="2" name="Slide Number Placeholder 1"/>
          <p:cNvSpPr>
            <a:spLocks noGrp="1"/>
          </p:cNvSpPr>
          <p:nvPr>
            <p:ph type="sldNum" sz="quarter" idx="429496729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8EAFA98-A7BF-44C9-9764-4D1E1E6DC996}" type="slidenum">
              <a:rPr lang="en-GB" altLang="en-US" sz="1200">
                <a:solidFill>
                  <a:srgbClr val="898989"/>
                </a:solidFill>
              </a:rPr>
              <a:pPr eaLnBrk="1" hangingPunct="1"/>
              <a:t>16</a:t>
            </a:fld>
            <a:endParaRPr lang="en-GB" altLang="en-US" sz="1200">
              <a:solidFill>
                <a:srgbClr val="898989"/>
              </a:solidFill>
            </a:endParaRPr>
          </a:p>
        </p:txBody>
      </p:sp>
    </p:spTree>
    <p:extLst>
      <p:ext uri="{BB962C8B-B14F-4D97-AF65-F5344CB8AC3E}">
        <p14:creationId xmlns:p14="http://schemas.microsoft.com/office/powerpoint/2010/main" val="231290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6750" y="377230"/>
            <a:ext cx="7772400" cy="648072"/>
          </a:xfrm>
        </p:spPr>
        <p:txBody>
          <a:bodyPr/>
          <a:lstStyle/>
          <a:p>
            <a:r>
              <a:rPr lang="en-GB" sz="4000" b="1" dirty="0"/>
              <a:t>Innovation</a:t>
            </a:r>
          </a:p>
        </p:txBody>
      </p:sp>
      <p:sp>
        <p:nvSpPr>
          <p:cNvPr id="3" name="Content Placeholder 2"/>
          <p:cNvSpPr>
            <a:spLocks noGrp="1"/>
          </p:cNvSpPr>
          <p:nvPr>
            <p:ph idx="1"/>
          </p:nvPr>
        </p:nvSpPr>
        <p:spPr>
          <a:xfrm>
            <a:off x="666750" y="1268760"/>
            <a:ext cx="7772400" cy="4824536"/>
          </a:xfrm>
        </p:spPr>
        <p:txBody>
          <a:bodyPr>
            <a:normAutofit fontScale="85000" lnSpcReduction="10000"/>
          </a:bodyPr>
          <a:lstStyle/>
          <a:p>
            <a:r>
              <a:rPr lang="en-GB" dirty="0"/>
              <a:t>Living labs = spaces of innovation and experimental governance. What does this mean in practice?</a:t>
            </a:r>
          </a:p>
          <a:p>
            <a:pPr marL="0" indent="0">
              <a:buNone/>
            </a:pPr>
            <a:endParaRPr lang="en-GB" sz="2400" i="1" dirty="0"/>
          </a:p>
          <a:p>
            <a:pPr marL="0" indent="0" algn="ctr">
              <a:buNone/>
            </a:pPr>
            <a:r>
              <a:rPr lang="en-GB" i="1" dirty="0"/>
              <a:t>“[I]</a:t>
            </a:r>
            <a:r>
              <a:rPr lang="en-GB" i="1" dirty="0" err="1"/>
              <a:t>nnovation</a:t>
            </a:r>
            <a:r>
              <a:rPr lang="en-GB" i="1" dirty="0"/>
              <a:t> occurs when a new idea (or combination of old ideas) forms a different way of thinking or interacting” (Adams and Hess, 2008: 1).</a:t>
            </a:r>
          </a:p>
          <a:p>
            <a:pPr marL="0" indent="0">
              <a:buNone/>
            </a:pPr>
            <a:endParaRPr lang="en-GB" sz="2400" dirty="0"/>
          </a:p>
          <a:p>
            <a:r>
              <a:rPr lang="en-GB" sz="3000" dirty="0"/>
              <a:t>Technological innovation</a:t>
            </a:r>
          </a:p>
          <a:p>
            <a:r>
              <a:rPr lang="en-GB" sz="3000" dirty="0"/>
              <a:t>Social innovation</a:t>
            </a:r>
          </a:p>
          <a:p>
            <a:r>
              <a:rPr lang="en-GB" sz="3000" dirty="0"/>
              <a:t>Incremental innovations</a:t>
            </a:r>
          </a:p>
          <a:p>
            <a:r>
              <a:rPr lang="en-GB" sz="3000" dirty="0"/>
              <a:t>Radical innovations</a:t>
            </a:r>
          </a:p>
        </p:txBody>
      </p:sp>
    </p:spTree>
    <p:extLst>
      <p:ext uri="{BB962C8B-B14F-4D97-AF65-F5344CB8AC3E}">
        <p14:creationId xmlns:p14="http://schemas.microsoft.com/office/powerpoint/2010/main" val="15375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008112"/>
          </a:xfrm>
        </p:spPr>
        <p:txBody>
          <a:bodyPr/>
          <a:lstStyle/>
          <a:p>
            <a:r>
              <a:rPr lang="en-GB" sz="4000" b="1" dirty="0">
                <a:effectLst>
                  <a:outerShdw blurRad="38100" dist="38100" dir="2700000" algn="tl">
                    <a:srgbClr val="000000">
                      <a:alpha val="43137"/>
                    </a:srgbClr>
                  </a:outerShdw>
                </a:effectLst>
              </a:rPr>
              <a:t>Living labs: application</a:t>
            </a:r>
          </a:p>
        </p:txBody>
      </p:sp>
      <p:sp>
        <p:nvSpPr>
          <p:cNvPr id="3" name="Content Placeholder 2"/>
          <p:cNvSpPr>
            <a:spLocks noGrp="1"/>
          </p:cNvSpPr>
          <p:nvPr>
            <p:ph idx="1"/>
          </p:nvPr>
        </p:nvSpPr>
        <p:spPr>
          <a:xfrm>
            <a:off x="685800" y="1293712"/>
            <a:ext cx="7772400" cy="5231632"/>
          </a:xfrm>
        </p:spPr>
        <p:txBody>
          <a:bodyPr/>
          <a:lstStyle/>
          <a:p>
            <a:r>
              <a:rPr lang="en-GB" sz="3000" dirty="0"/>
              <a:t>LL = specific, concrete and context-focused</a:t>
            </a:r>
          </a:p>
          <a:p>
            <a:r>
              <a:rPr lang="en-GB" sz="3000" dirty="0"/>
              <a:t>Applying the LL approach/principles (</a:t>
            </a:r>
            <a:r>
              <a:rPr lang="en-GB" sz="3000" kern="1200" dirty="0"/>
              <a:t>participatory development of innovative experimental solutions in place). </a:t>
            </a:r>
          </a:p>
          <a:p>
            <a:r>
              <a:rPr lang="en-GB" sz="3000" dirty="0"/>
              <a:t>The living lab = a form of rural-urban collective governance and experimentation to address rural-urban linkages and smart growth in European regional territories. </a:t>
            </a:r>
            <a:endParaRPr lang="en-GB" sz="3000" kern="1200" dirty="0"/>
          </a:p>
          <a:p>
            <a:r>
              <a:rPr lang="en-GB" sz="3000" kern="1200" dirty="0"/>
              <a:t>We use the general characteristics to </a:t>
            </a:r>
            <a:r>
              <a:rPr lang="en-GB" sz="3000" dirty="0"/>
              <a:t>formulise common phases per LL.</a:t>
            </a:r>
          </a:p>
        </p:txBody>
      </p:sp>
    </p:spTree>
    <p:extLst>
      <p:ext uri="{BB962C8B-B14F-4D97-AF65-F5344CB8AC3E}">
        <p14:creationId xmlns:p14="http://schemas.microsoft.com/office/powerpoint/2010/main" val="355047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546" y="0"/>
            <a:ext cx="8136904" cy="1143000"/>
          </a:xfrm>
        </p:spPr>
        <p:txBody>
          <a:bodyPr/>
          <a:lstStyle/>
          <a:p>
            <a:r>
              <a:rPr lang="en-GB" b="1" dirty="0">
                <a:effectLst>
                  <a:outerShdw blurRad="38100" dist="38100" dir="2700000" algn="tl">
                    <a:srgbClr val="000000">
                      <a:alpha val="43137"/>
                    </a:srgbClr>
                  </a:outerShdw>
                </a:effectLst>
              </a:rPr>
              <a:t>LL and </a:t>
            </a:r>
            <a:r>
              <a:rPr lang="en-GB" b="1" dirty="0" err="1">
                <a:effectLst>
                  <a:outerShdw blurRad="38100" dist="38100" dir="2700000" algn="tl">
                    <a:srgbClr val="000000">
                      <a:alpha val="43137"/>
                    </a:srgbClr>
                  </a:outerShdw>
                </a:effectLst>
              </a:rPr>
              <a:t>CoP</a:t>
            </a:r>
            <a:r>
              <a:rPr lang="en-GB" b="1" dirty="0">
                <a:effectLst>
                  <a:outerShdw blurRad="38100" dist="38100" dir="2700000" algn="tl">
                    <a:srgbClr val="000000">
                      <a:alpha val="43137"/>
                    </a:srgbClr>
                  </a:outerShdw>
                </a:effectLst>
              </a:rPr>
              <a:t> interactions</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A9D3F01C-A689-4D39-9757-660F62BF714B}" type="slidenum">
              <a:rPr lang="en-GB" smtClean="0"/>
              <a:pPr>
                <a:defRPr/>
              </a:pPr>
              <a:t>19</a:t>
            </a:fld>
            <a:endParaRPr lang="en-GB" dirty="0"/>
          </a:p>
        </p:txBody>
      </p:sp>
      <p:pic>
        <p:nvPicPr>
          <p:cNvPr id="5" name="Picture 4"/>
          <p:cNvPicPr>
            <a:picLocks noChangeAspect="1"/>
          </p:cNvPicPr>
          <p:nvPr/>
        </p:nvPicPr>
        <p:blipFill>
          <a:blip r:embed="rId3"/>
          <a:stretch>
            <a:fillRect/>
          </a:stretch>
        </p:blipFill>
        <p:spPr>
          <a:xfrm>
            <a:off x="1011645" y="1139205"/>
            <a:ext cx="7117757" cy="5386139"/>
          </a:xfrm>
          <a:prstGeom prst="rect">
            <a:avLst/>
          </a:prstGeom>
        </p:spPr>
      </p:pic>
    </p:spTree>
    <p:extLst>
      <p:ext uri="{BB962C8B-B14F-4D97-AF65-F5344CB8AC3E}">
        <p14:creationId xmlns:p14="http://schemas.microsoft.com/office/powerpoint/2010/main" val="302899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Overview</a:t>
            </a:r>
          </a:p>
        </p:txBody>
      </p:sp>
      <p:sp>
        <p:nvSpPr>
          <p:cNvPr id="3" name="Inhaltsplatzhalter 2"/>
          <p:cNvSpPr>
            <a:spLocks noGrp="1"/>
          </p:cNvSpPr>
          <p:nvPr>
            <p:ph idx="1"/>
          </p:nvPr>
        </p:nvSpPr>
        <p:spPr/>
        <p:txBody>
          <a:bodyPr>
            <a:normAutofit/>
          </a:bodyPr>
          <a:lstStyle/>
          <a:p>
            <a:r>
              <a:rPr lang="en-GB" altLang="en-US" dirty="0"/>
              <a:t>Description of the ROBUST project, partners, objectives.</a:t>
            </a:r>
          </a:p>
          <a:p>
            <a:r>
              <a:rPr lang="en-GB" altLang="en-US" dirty="0"/>
              <a:t>Methodology - experimentation in governance: Living Labs</a:t>
            </a:r>
          </a:p>
          <a:p>
            <a:r>
              <a:rPr lang="en-GB" altLang="en-US" dirty="0"/>
              <a:t>Two examples of work-in-progress from Gloucestershire</a:t>
            </a:r>
          </a:p>
          <a:p>
            <a:pPr marL="800100" lvl="1" indent="-457200">
              <a:buFont typeface="+mj-lt"/>
              <a:buAutoNum type="arabicPeriod"/>
            </a:pPr>
            <a:r>
              <a:rPr lang="en-GB" altLang="en-US" dirty="0"/>
              <a:t>School food procurement contract</a:t>
            </a:r>
          </a:p>
          <a:p>
            <a:pPr marL="800100" lvl="1" indent="-457200">
              <a:buFont typeface="+mj-lt"/>
              <a:buAutoNum type="arabicPeriod"/>
            </a:pPr>
            <a:r>
              <a:rPr lang="en-GB" altLang="en-US" dirty="0"/>
              <a:t>Natural Flood Management</a:t>
            </a:r>
          </a:p>
          <a:p>
            <a:r>
              <a:rPr lang="en-GB" altLang="en-US" dirty="0"/>
              <a:t>Concluding remarks on urban-rural synergies</a:t>
            </a:r>
          </a:p>
          <a:p>
            <a:pPr marL="0" indent="0" algn="ctr">
              <a:buNone/>
            </a:pPr>
            <a:r>
              <a:rPr lang="en-GB" altLang="en-US" dirty="0">
                <a:hlinkClick r:id="rId3"/>
              </a:rPr>
              <a:t>www.rural-urban.eu</a:t>
            </a:r>
            <a:r>
              <a:rPr lang="en-GB" altLang="en-US" dirty="0"/>
              <a:t> </a:t>
            </a:r>
          </a:p>
          <a:p>
            <a:pPr marL="514350" indent="-514350">
              <a:buAutoNum type="romanLcParenBoth"/>
            </a:pPr>
            <a:endParaRPr lang="en-GB" altLang="en-US" dirty="0"/>
          </a:p>
          <a:p>
            <a:pPr marL="0" indent="0">
              <a:buNone/>
            </a:pPr>
            <a:endParaRPr lang="en-GB" altLang="en-US" dirty="0"/>
          </a:p>
        </p:txBody>
      </p:sp>
    </p:spTree>
    <p:extLst>
      <p:ext uri="{BB962C8B-B14F-4D97-AF65-F5344CB8AC3E}">
        <p14:creationId xmlns:p14="http://schemas.microsoft.com/office/powerpoint/2010/main" val="37747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757" y="188277"/>
            <a:ext cx="7772400" cy="1143000"/>
          </a:xfrm>
        </p:spPr>
        <p:txBody>
          <a:bodyPr/>
          <a:lstStyle/>
          <a:p>
            <a:r>
              <a:rPr lang="en-US" sz="4000" b="1" kern="1200" dirty="0">
                <a:solidFill>
                  <a:schemeClr val="tx1"/>
                </a:solidFill>
                <a:effectLst>
                  <a:outerShdw blurRad="38100" dist="38100" dir="2700000" algn="tl">
                    <a:srgbClr val="000000">
                      <a:alpha val="43137"/>
                    </a:srgbClr>
                  </a:outerShdw>
                </a:effectLst>
              </a:rPr>
              <a:t>‘Participatory Assessment, Monitoring and Evaluation’ (</a:t>
            </a:r>
            <a:r>
              <a:rPr lang="en-GB" sz="4000" b="1" kern="1200" dirty="0">
                <a:solidFill>
                  <a:schemeClr val="tx1"/>
                </a:solidFill>
                <a:effectLst>
                  <a:outerShdw blurRad="38100" dist="38100" dir="2700000" algn="tl">
                    <a:srgbClr val="000000">
                      <a:alpha val="43137"/>
                    </a:srgbClr>
                  </a:outerShdw>
                </a:effectLst>
              </a:rPr>
              <a:t>PAME)</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556792"/>
            <a:ext cx="7772400" cy="4539208"/>
          </a:xfrm>
        </p:spPr>
        <p:txBody>
          <a:bodyPr/>
          <a:lstStyle/>
          <a:p>
            <a:r>
              <a:rPr lang="en-GB" sz="3000" kern="1200" dirty="0"/>
              <a:t>PAME (FAO, 1989): those involved at the delivery end of projects decide what it is they want to do and how they want to do it.</a:t>
            </a:r>
          </a:p>
          <a:p>
            <a:r>
              <a:rPr lang="en-GB" sz="3000" kern="1200" dirty="0"/>
              <a:t>Important to ensure that there is an active dialogue between those monitoring and evaluating a project and those who are responsible for delivering it.</a:t>
            </a:r>
          </a:p>
          <a:p>
            <a:r>
              <a:rPr lang="en-GB" sz="3000" kern="1200" dirty="0"/>
              <a:t>Whatever tools are used re data gathering, the priority is participation and dialogue.</a:t>
            </a:r>
            <a:endParaRPr lang="en-GB" sz="3000" dirty="0"/>
          </a:p>
        </p:txBody>
      </p:sp>
      <p:sp>
        <p:nvSpPr>
          <p:cNvPr id="4" name="Slide Number Placeholder 3"/>
          <p:cNvSpPr>
            <a:spLocks noGrp="1"/>
          </p:cNvSpPr>
          <p:nvPr>
            <p:ph type="sldNum" sz="quarter" idx="12"/>
          </p:nvPr>
        </p:nvSpPr>
        <p:spPr/>
        <p:txBody>
          <a:bodyPr/>
          <a:lstStyle/>
          <a:p>
            <a:pPr>
              <a:defRPr/>
            </a:pPr>
            <a:fld id="{A9D3F01C-A689-4D39-9757-660F62BF714B}" type="slidenum">
              <a:rPr lang="en-GB" smtClean="0"/>
              <a:pPr>
                <a:defRPr/>
              </a:pPr>
              <a:t>20</a:t>
            </a:fld>
            <a:endParaRPr lang="en-GB" dirty="0"/>
          </a:p>
        </p:txBody>
      </p:sp>
    </p:spTree>
    <p:extLst>
      <p:ext uri="{BB962C8B-B14F-4D97-AF65-F5344CB8AC3E}">
        <p14:creationId xmlns:p14="http://schemas.microsoft.com/office/powerpoint/2010/main" val="77374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11561" y="147366"/>
          <a:ext cx="7830689" cy="6540512"/>
        </p:xfrm>
        <a:graphic>
          <a:graphicData uri="http://schemas.openxmlformats.org/drawingml/2006/table">
            <a:tbl>
              <a:tblPr firstRow="1" firstCol="1" bandRow="1">
                <a:tableStyleId>{5C22544A-7EE6-4342-B048-85BDC9FD1C3A}</a:tableStyleId>
              </a:tblPr>
              <a:tblGrid>
                <a:gridCol w="2363543">
                  <a:extLst>
                    <a:ext uri="{9D8B030D-6E8A-4147-A177-3AD203B41FA5}">
                      <a16:colId xmlns:a16="http://schemas.microsoft.com/office/drawing/2014/main" xmlns="" val="3523052871"/>
                    </a:ext>
                  </a:extLst>
                </a:gridCol>
                <a:gridCol w="1299280">
                  <a:extLst>
                    <a:ext uri="{9D8B030D-6E8A-4147-A177-3AD203B41FA5}">
                      <a16:colId xmlns:a16="http://schemas.microsoft.com/office/drawing/2014/main" xmlns="" val="2817033159"/>
                    </a:ext>
                  </a:extLst>
                </a:gridCol>
                <a:gridCol w="1299280">
                  <a:extLst>
                    <a:ext uri="{9D8B030D-6E8A-4147-A177-3AD203B41FA5}">
                      <a16:colId xmlns:a16="http://schemas.microsoft.com/office/drawing/2014/main" xmlns="" val="1395543860"/>
                    </a:ext>
                  </a:extLst>
                </a:gridCol>
                <a:gridCol w="1434293">
                  <a:extLst>
                    <a:ext uri="{9D8B030D-6E8A-4147-A177-3AD203B41FA5}">
                      <a16:colId xmlns:a16="http://schemas.microsoft.com/office/drawing/2014/main" xmlns="" val="3645694405"/>
                    </a:ext>
                  </a:extLst>
                </a:gridCol>
                <a:gridCol w="1434293">
                  <a:extLst>
                    <a:ext uri="{9D8B030D-6E8A-4147-A177-3AD203B41FA5}">
                      <a16:colId xmlns:a16="http://schemas.microsoft.com/office/drawing/2014/main" xmlns="" val="1456335765"/>
                    </a:ext>
                  </a:extLst>
                </a:gridCol>
              </a:tblGrid>
              <a:tr h="221673">
                <a:tc rowSpan="2">
                  <a:txBody>
                    <a:bodyPr/>
                    <a:lstStyle/>
                    <a:p>
                      <a:pPr>
                        <a:lnSpc>
                          <a:spcPct val="107000"/>
                        </a:lnSpc>
                        <a:spcAft>
                          <a:spcPts val="800"/>
                        </a:spcAft>
                      </a:pPr>
                      <a:r>
                        <a:rPr lang="en-GB" sz="1100" dirty="0">
                          <a:effectLst/>
                        </a:rPr>
                        <a:t>Tool / Method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gridSpan="4">
                  <a:txBody>
                    <a:bodyPr/>
                    <a:lstStyle/>
                    <a:p>
                      <a:pPr algn="ctr">
                        <a:lnSpc>
                          <a:spcPct val="107000"/>
                        </a:lnSpc>
                        <a:spcAft>
                          <a:spcPts val="800"/>
                        </a:spcAft>
                      </a:pPr>
                      <a:r>
                        <a:rPr lang="en-GB" sz="1100">
                          <a:effectLst/>
                        </a:rPr>
                        <a:t>Purpose and application re LL stages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329340856"/>
                  </a:ext>
                </a:extLst>
              </a:tr>
              <a:tr h="366748">
                <a:tc vMerge="1">
                  <a:txBody>
                    <a:bodyPr/>
                    <a:lstStyle/>
                    <a:p>
                      <a:endParaRPr lang="en-GB"/>
                    </a:p>
                  </a:txBody>
                  <a:tcPr/>
                </a:tc>
                <a:tc>
                  <a:txBody>
                    <a:bodyPr/>
                    <a:lstStyle/>
                    <a:p>
                      <a:pPr algn="ctr">
                        <a:lnSpc>
                          <a:spcPct val="107000"/>
                        </a:lnSpc>
                        <a:spcAft>
                          <a:spcPts val="800"/>
                        </a:spcAft>
                      </a:pPr>
                      <a:r>
                        <a:rPr lang="en-GB" sz="1100">
                          <a:effectLst/>
                        </a:rPr>
                        <a:t>Envisioning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07000"/>
                        </a:lnSpc>
                        <a:spcAft>
                          <a:spcPts val="800"/>
                        </a:spcAft>
                      </a:pPr>
                      <a:r>
                        <a:rPr lang="en-GB" sz="1100">
                          <a:effectLst/>
                        </a:rPr>
                        <a:t>Experimenting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07000"/>
                        </a:lnSpc>
                        <a:spcAft>
                          <a:spcPts val="800"/>
                        </a:spcAft>
                      </a:pPr>
                      <a:r>
                        <a:rPr lang="en-GB" sz="1100">
                          <a:effectLst/>
                        </a:rPr>
                        <a:t>Experiencing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07000"/>
                        </a:lnSpc>
                        <a:spcAft>
                          <a:spcPts val="800"/>
                        </a:spcAft>
                      </a:pPr>
                      <a:r>
                        <a:rPr lang="en-GB" sz="1100">
                          <a:effectLst/>
                        </a:rPr>
                        <a:t>Evaluating and monitoring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436013000"/>
                  </a:ext>
                </a:extLst>
              </a:tr>
              <a:tr h="194687">
                <a:tc>
                  <a:txBody>
                    <a:bodyPr/>
                    <a:lstStyle/>
                    <a:p>
                      <a:pPr>
                        <a:lnSpc>
                          <a:spcPct val="107000"/>
                        </a:lnSpc>
                        <a:spcAft>
                          <a:spcPts val="800"/>
                        </a:spcAft>
                      </a:pPr>
                      <a:r>
                        <a:rPr lang="en-GB" sz="1100">
                          <a:effectLst/>
                        </a:rPr>
                        <a:t>Stakeholder Mapping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94677363"/>
                  </a:ext>
                </a:extLst>
              </a:tr>
              <a:tr h="201169">
                <a:tc>
                  <a:txBody>
                    <a:bodyPr/>
                    <a:lstStyle/>
                    <a:p>
                      <a:pPr>
                        <a:lnSpc>
                          <a:spcPct val="107000"/>
                        </a:lnSpc>
                        <a:spcAft>
                          <a:spcPts val="800"/>
                        </a:spcAft>
                      </a:pPr>
                      <a:r>
                        <a:rPr lang="en-GB" sz="1100" dirty="0">
                          <a:effectLst/>
                        </a:rPr>
                        <a:t>Material Flow Analysis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253383376"/>
                  </a:ext>
                </a:extLst>
              </a:tr>
              <a:tr h="194687">
                <a:tc>
                  <a:txBody>
                    <a:bodyPr/>
                    <a:lstStyle/>
                    <a:p>
                      <a:pPr>
                        <a:lnSpc>
                          <a:spcPct val="107000"/>
                        </a:lnSpc>
                        <a:spcAft>
                          <a:spcPts val="800"/>
                        </a:spcAft>
                      </a:pPr>
                      <a:r>
                        <a:rPr lang="en-GB" sz="1100">
                          <a:effectLst/>
                        </a:rPr>
                        <a:t>Participatory GIS Mapping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670319709"/>
                  </a:ext>
                </a:extLst>
              </a:tr>
              <a:tr h="194687">
                <a:tc>
                  <a:txBody>
                    <a:bodyPr/>
                    <a:lstStyle/>
                    <a:p>
                      <a:pPr>
                        <a:lnSpc>
                          <a:spcPct val="107000"/>
                        </a:lnSpc>
                        <a:spcAft>
                          <a:spcPts val="800"/>
                        </a:spcAft>
                      </a:pPr>
                      <a:r>
                        <a:rPr lang="en-GB" sz="1100">
                          <a:effectLst/>
                        </a:rPr>
                        <a:t>Competency Groups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403623332"/>
                  </a:ext>
                </a:extLst>
              </a:tr>
              <a:tr h="194687">
                <a:tc>
                  <a:txBody>
                    <a:bodyPr/>
                    <a:lstStyle/>
                    <a:p>
                      <a:pPr>
                        <a:lnSpc>
                          <a:spcPct val="107000"/>
                        </a:lnSpc>
                        <a:spcAft>
                          <a:spcPts val="800"/>
                        </a:spcAft>
                      </a:pPr>
                      <a:r>
                        <a:rPr lang="en-GB" sz="1100">
                          <a:effectLst/>
                        </a:rPr>
                        <a:t>Participant Observation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381225009"/>
                  </a:ext>
                </a:extLst>
              </a:tr>
              <a:tr h="194687">
                <a:tc>
                  <a:txBody>
                    <a:bodyPr/>
                    <a:lstStyle/>
                    <a:p>
                      <a:pPr>
                        <a:lnSpc>
                          <a:spcPct val="107000"/>
                        </a:lnSpc>
                        <a:spcAft>
                          <a:spcPts val="800"/>
                        </a:spcAft>
                      </a:pPr>
                      <a:r>
                        <a:rPr lang="en-GB" sz="1100">
                          <a:effectLst/>
                        </a:rPr>
                        <a:t>Shadowing &amp; placements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181728809"/>
                  </a:ext>
                </a:extLst>
              </a:tr>
              <a:tr h="194687">
                <a:tc>
                  <a:txBody>
                    <a:bodyPr/>
                    <a:lstStyle/>
                    <a:p>
                      <a:pPr>
                        <a:lnSpc>
                          <a:spcPct val="107000"/>
                        </a:lnSpc>
                        <a:spcAft>
                          <a:spcPts val="800"/>
                        </a:spcAft>
                      </a:pPr>
                      <a:r>
                        <a:rPr lang="en-GB" sz="1100" dirty="0">
                          <a:effectLst/>
                        </a:rPr>
                        <a:t>Participatory Scenario Building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399503821"/>
                  </a:ext>
                </a:extLst>
              </a:tr>
              <a:tr h="194687">
                <a:tc>
                  <a:txBody>
                    <a:bodyPr/>
                    <a:lstStyle/>
                    <a:p>
                      <a:pPr>
                        <a:lnSpc>
                          <a:spcPct val="107000"/>
                        </a:lnSpc>
                        <a:spcAft>
                          <a:spcPts val="800"/>
                        </a:spcAft>
                      </a:pPr>
                      <a:r>
                        <a:rPr lang="en-GB" sz="1100">
                          <a:effectLst/>
                        </a:rPr>
                        <a:t>Role-playing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807238379"/>
                  </a:ext>
                </a:extLst>
              </a:tr>
              <a:tr h="194687">
                <a:tc>
                  <a:txBody>
                    <a:bodyPr/>
                    <a:lstStyle/>
                    <a:p>
                      <a:pPr>
                        <a:lnSpc>
                          <a:spcPct val="107000"/>
                        </a:lnSpc>
                        <a:spcAft>
                          <a:spcPts val="800"/>
                        </a:spcAft>
                      </a:pPr>
                      <a:r>
                        <a:rPr lang="en-GB" sz="1100" dirty="0">
                          <a:effectLst/>
                        </a:rPr>
                        <a:t>Evaluation Questionnaires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41978835"/>
                  </a:ext>
                </a:extLst>
              </a:tr>
              <a:tr h="194687">
                <a:tc>
                  <a:txBody>
                    <a:bodyPr/>
                    <a:lstStyle/>
                    <a:p>
                      <a:pPr>
                        <a:lnSpc>
                          <a:spcPct val="107000"/>
                        </a:lnSpc>
                        <a:spcAft>
                          <a:spcPts val="800"/>
                        </a:spcAft>
                      </a:pPr>
                      <a:r>
                        <a:rPr lang="en-GB" sz="1100" dirty="0">
                          <a:effectLst/>
                        </a:rPr>
                        <a:t>Webinar/on-line forums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508484170"/>
                  </a:ext>
                </a:extLst>
              </a:tr>
              <a:tr h="210690">
                <a:tc>
                  <a:txBody>
                    <a:bodyPr/>
                    <a:lstStyle/>
                    <a:p>
                      <a:pPr>
                        <a:lnSpc>
                          <a:spcPct val="107000"/>
                        </a:lnSpc>
                        <a:spcAft>
                          <a:spcPts val="800"/>
                        </a:spcAft>
                      </a:pPr>
                      <a:r>
                        <a:rPr lang="en-GB" sz="1100">
                          <a:effectLst/>
                        </a:rPr>
                        <a:t>Systemic Evidence Review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667316649"/>
                  </a:ext>
                </a:extLst>
              </a:tr>
              <a:tr h="194687">
                <a:tc>
                  <a:txBody>
                    <a:bodyPr/>
                    <a:lstStyle/>
                    <a:p>
                      <a:pPr>
                        <a:lnSpc>
                          <a:spcPct val="107000"/>
                        </a:lnSpc>
                        <a:spcAft>
                          <a:spcPts val="800"/>
                        </a:spcAft>
                      </a:pPr>
                      <a:r>
                        <a:rPr lang="en-GB" sz="1100">
                          <a:effectLst/>
                        </a:rPr>
                        <a:t>Storywall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469312988"/>
                  </a:ext>
                </a:extLst>
              </a:tr>
              <a:tr h="194687">
                <a:tc>
                  <a:txBody>
                    <a:bodyPr/>
                    <a:lstStyle/>
                    <a:p>
                      <a:pPr>
                        <a:lnSpc>
                          <a:spcPct val="107000"/>
                        </a:lnSpc>
                        <a:spcAft>
                          <a:spcPts val="800"/>
                        </a:spcAft>
                      </a:pPr>
                      <a:r>
                        <a:rPr lang="en-GB" sz="1100">
                          <a:effectLst/>
                        </a:rPr>
                        <a:t>Social Network Analysis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422153497"/>
                  </a:ext>
                </a:extLst>
              </a:tr>
              <a:tr h="194687">
                <a:tc>
                  <a:txBody>
                    <a:bodyPr/>
                    <a:lstStyle/>
                    <a:p>
                      <a:pPr>
                        <a:lnSpc>
                          <a:spcPct val="107000"/>
                        </a:lnSpc>
                        <a:spcAft>
                          <a:spcPts val="800"/>
                        </a:spcAft>
                      </a:pPr>
                      <a:r>
                        <a:rPr lang="en-GB" sz="1100">
                          <a:effectLst/>
                        </a:rPr>
                        <a:t>Joint Visioning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295225068"/>
                  </a:ext>
                </a:extLst>
              </a:tr>
              <a:tr h="194687">
                <a:tc>
                  <a:txBody>
                    <a:bodyPr/>
                    <a:lstStyle/>
                    <a:p>
                      <a:pPr>
                        <a:lnSpc>
                          <a:spcPct val="107000"/>
                        </a:lnSpc>
                        <a:spcAft>
                          <a:spcPts val="800"/>
                        </a:spcAft>
                      </a:pPr>
                      <a:r>
                        <a:rPr lang="en-GB" sz="1100">
                          <a:effectLst/>
                        </a:rPr>
                        <a:t>Foresight Analysis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254905323"/>
                  </a:ext>
                </a:extLst>
              </a:tr>
              <a:tr h="220299">
                <a:tc>
                  <a:txBody>
                    <a:bodyPr/>
                    <a:lstStyle/>
                    <a:p>
                      <a:pPr>
                        <a:lnSpc>
                          <a:spcPct val="107000"/>
                        </a:lnSpc>
                        <a:spcAft>
                          <a:spcPts val="800"/>
                        </a:spcAft>
                      </a:pPr>
                      <a:r>
                        <a:rPr lang="en-GB" sz="1100">
                          <a:effectLst/>
                        </a:rPr>
                        <a:t>Scenario Building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010539372"/>
                  </a:ext>
                </a:extLst>
              </a:tr>
              <a:tr h="194687">
                <a:tc>
                  <a:txBody>
                    <a:bodyPr/>
                    <a:lstStyle/>
                    <a:p>
                      <a:pPr>
                        <a:lnSpc>
                          <a:spcPct val="107000"/>
                        </a:lnSpc>
                        <a:spcAft>
                          <a:spcPts val="800"/>
                        </a:spcAft>
                      </a:pPr>
                      <a:r>
                        <a:rPr lang="en-GB" sz="1100">
                          <a:effectLst/>
                        </a:rPr>
                        <a:t>Concept Mapping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940760522"/>
                  </a:ext>
                </a:extLst>
              </a:tr>
              <a:tr h="194687">
                <a:tc>
                  <a:txBody>
                    <a:bodyPr/>
                    <a:lstStyle/>
                    <a:p>
                      <a:pPr>
                        <a:lnSpc>
                          <a:spcPct val="107000"/>
                        </a:lnSpc>
                        <a:spcAft>
                          <a:spcPts val="800"/>
                        </a:spcAft>
                      </a:pPr>
                      <a:r>
                        <a:rPr lang="en-GB" sz="1100">
                          <a:effectLst/>
                        </a:rPr>
                        <a:t>Mind Mapping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238633882"/>
                  </a:ext>
                </a:extLst>
              </a:tr>
              <a:tr h="194687">
                <a:tc>
                  <a:txBody>
                    <a:bodyPr/>
                    <a:lstStyle/>
                    <a:p>
                      <a:pPr>
                        <a:lnSpc>
                          <a:spcPct val="107000"/>
                        </a:lnSpc>
                        <a:spcAft>
                          <a:spcPts val="800"/>
                        </a:spcAft>
                      </a:pPr>
                      <a:r>
                        <a:rPr lang="en-GB" sz="1100" dirty="0">
                          <a:effectLst/>
                        </a:rPr>
                        <a:t>Systems Mapping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650359749"/>
                  </a:ext>
                </a:extLst>
              </a:tr>
              <a:tr h="230348">
                <a:tc>
                  <a:txBody>
                    <a:bodyPr/>
                    <a:lstStyle/>
                    <a:p>
                      <a:pPr>
                        <a:lnSpc>
                          <a:spcPct val="107000"/>
                        </a:lnSpc>
                        <a:spcAft>
                          <a:spcPts val="800"/>
                        </a:spcAft>
                      </a:pPr>
                      <a:r>
                        <a:rPr lang="en-GB" sz="1100" dirty="0">
                          <a:effectLst/>
                        </a:rPr>
                        <a:t>Pairing researchers &amp; policy makers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106077314"/>
                  </a:ext>
                </a:extLst>
              </a:tr>
              <a:tr h="209551">
                <a:tc>
                  <a:txBody>
                    <a:bodyPr/>
                    <a:lstStyle/>
                    <a:p>
                      <a:pPr>
                        <a:lnSpc>
                          <a:spcPct val="107000"/>
                        </a:lnSpc>
                        <a:spcAft>
                          <a:spcPts val="800"/>
                        </a:spcAft>
                      </a:pPr>
                      <a:r>
                        <a:rPr lang="en-GB" sz="1100">
                          <a:effectLst/>
                        </a:rPr>
                        <a:t>Appreciative Inquiry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25202073"/>
                  </a:ext>
                </a:extLst>
              </a:tr>
              <a:tr h="194687">
                <a:tc>
                  <a:txBody>
                    <a:bodyPr/>
                    <a:lstStyle/>
                    <a:p>
                      <a:pPr>
                        <a:lnSpc>
                          <a:spcPct val="107000"/>
                        </a:lnSpc>
                        <a:spcAft>
                          <a:spcPts val="800"/>
                        </a:spcAft>
                      </a:pPr>
                      <a:r>
                        <a:rPr lang="en-GB" sz="1100">
                          <a:effectLst/>
                        </a:rPr>
                        <a:t>Story Telling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701899522"/>
                  </a:ext>
                </a:extLst>
              </a:tr>
              <a:tr h="194687">
                <a:tc>
                  <a:txBody>
                    <a:bodyPr/>
                    <a:lstStyle/>
                    <a:p>
                      <a:pPr>
                        <a:lnSpc>
                          <a:spcPct val="107000"/>
                        </a:lnSpc>
                        <a:spcAft>
                          <a:spcPts val="800"/>
                        </a:spcAft>
                      </a:pPr>
                      <a:r>
                        <a:rPr lang="en-GB" sz="1100">
                          <a:effectLst/>
                        </a:rPr>
                        <a:t>Focus Groups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733796882"/>
                  </a:ext>
                </a:extLst>
              </a:tr>
              <a:tr h="195662">
                <a:tc>
                  <a:txBody>
                    <a:bodyPr/>
                    <a:lstStyle/>
                    <a:p>
                      <a:pPr>
                        <a:lnSpc>
                          <a:spcPct val="107000"/>
                        </a:lnSpc>
                        <a:spcAft>
                          <a:spcPts val="800"/>
                        </a:spcAft>
                      </a:pPr>
                      <a:r>
                        <a:rPr lang="en-GB" sz="1100">
                          <a:effectLst/>
                        </a:rPr>
                        <a:t>Charrette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847941707"/>
                  </a:ext>
                </a:extLst>
              </a:tr>
              <a:tr h="194687">
                <a:tc>
                  <a:txBody>
                    <a:bodyPr/>
                    <a:lstStyle/>
                    <a:p>
                      <a:pPr>
                        <a:lnSpc>
                          <a:spcPct val="107000"/>
                        </a:lnSpc>
                        <a:spcAft>
                          <a:spcPts val="800"/>
                        </a:spcAft>
                      </a:pPr>
                      <a:r>
                        <a:rPr lang="en-GB" sz="1100" dirty="0">
                          <a:effectLst/>
                        </a:rPr>
                        <a:t>Expert Interview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986285330"/>
                  </a:ext>
                </a:extLst>
              </a:tr>
              <a:tr h="194687">
                <a:tc>
                  <a:txBody>
                    <a:bodyPr/>
                    <a:lstStyle/>
                    <a:p>
                      <a:pPr>
                        <a:lnSpc>
                          <a:spcPct val="107000"/>
                        </a:lnSpc>
                        <a:spcAft>
                          <a:spcPts val="800"/>
                        </a:spcAft>
                      </a:pPr>
                      <a:r>
                        <a:rPr lang="en-GB" sz="1100">
                          <a:effectLst/>
                        </a:rPr>
                        <a:t>Force Field Analysis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361522299"/>
                  </a:ext>
                </a:extLst>
              </a:tr>
              <a:tr h="194687">
                <a:tc>
                  <a:txBody>
                    <a:bodyPr/>
                    <a:lstStyle/>
                    <a:p>
                      <a:pPr>
                        <a:lnSpc>
                          <a:spcPct val="107000"/>
                        </a:lnSpc>
                        <a:spcAft>
                          <a:spcPts val="800"/>
                        </a:spcAft>
                      </a:pPr>
                      <a:r>
                        <a:rPr lang="en-GB" sz="1100">
                          <a:effectLst/>
                        </a:rPr>
                        <a:t>Knowledge Cafe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463668144"/>
                  </a:ext>
                </a:extLst>
              </a:tr>
              <a:tr h="194687">
                <a:tc>
                  <a:txBody>
                    <a:bodyPr/>
                    <a:lstStyle/>
                    <a:p>
                      <a:pPr>
                        <a:lnSpc>
                          <a:spcPct val="107000"/>
                        </a:lnSpc>
                        <a:spcAft>
                          <a:spcPts val="800"/>
                        </a:spcAft>
                      </a:pPr>
                      <a:r>
                        <a:rPr lang="en-GB" sz="1100">
                          <a:effectLst/>
                        </a:rPr>
                        <a:t>World Cafe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3239507795"/>
                  </a:ext>
                </a:extLst>
              </a:tr>
              <a:tr h="194687">
                <a:tc>
                  <a:txBody>
                    <a:bodyPr/>
                    <a:lstStyle/>
                    <a:p>
                      <a:pPr>
                        <a:lnSpc>
                          <a:spcPct val="107000"/>
                        </a:lnSpc>
                        <a:spcAft>
                          <a:spcPts val="800"/>
                        </a:spcAft>
                      </a:pPr>
                      <a:r>
                        <a:rPr lang="en-GB" sz="1100">
                          <a:effectLst/>
                        </a:rPr>
                        <a:t>Marketplace/Poster Exhibition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1252938115"/>
                  </a:ext>
                </a:extLst>
              </a:tr>
              <a:tr h="206571">
                <a:tc>
                  <a:txBody>
                    <a:bodyPr/>
                    <a:lstStyle/>
                    <a:p>
                      <a:pPr>
                        <a:lnSpc>
                          <a:spcPct val="107000"/>
                        </a:lnSpc>
                        <a:spcAft>
                          <a:spcPts val="800"/>
                        </a:spcAft>
                      </a:pPr>
                      <a:r>
                        <a:rPr lang="en-GB" sz="1100">
                          <a:effectLst/>
                        </a:rPr>
                        <a:t>Social Return on Investment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tc>
                  <a:txBody>
                    <a:bodyPr/>
                    <a:lstStyle/>
                    <a:p>
                      <a:pPr algn="ctr">
                        <a:lnSpc>
                          <a:spcPct val="115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485" marR="35485" marT="0" marB="0"/>
                </a:tc>
                <a:extLst>
                  <a:ext uri="{0D108BD9-81ED-4DB2-BD59-A6C34878D82A}">
                    <a16:rowId xmlns:a16="http://schemas.microsoft.com/office/drawing/2014/main" xmlns="" val="2529349125"/>
                  </a:ext>
                </a:extLst>
              </a:tr>
            </a:tbl>
          </a:graphicData>
        </a:graphic>
      </p:graphicFrame>
    </p:spTree>
    <p:extLst>
      <p:ext uri="{BB962C8B-B14F-4D97-AF65-F5344CB8AC3E}">
        <p14:creationId xmlns:p14="http://schemas.microsoft.com/office/powerpoint/2010/main" val="78605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83568" y="332656"/>
            <a:ext cx="7886700" cy="520860"/>
          </a:xfrm>
        </p:spPr>
        <p:txBody>
          <a:bodyPr>
            <a:noAutofit/>
          </a:bodyPr>
          <a:lstStyle/>
          <a:p>
            <a:pPr algn="ctr"/>
            <a:r>
              <a:rPr lang="en-GB" sz="3200" dirty="0"/>
              <a:t>Research and Innovation Agenda: template</a:t>
            </a:r>
          </a:p>
        </p:txBody>
      </p:sp>
      <p:pic>
        <p:nvPicPr>
          <p:cNvPr id="6" name="Picture 5"/>
          <p:cNvPicPr>
            <a:picLocks noChangeAspect="1"/>
          </p:cNvPicPr>
          <p:nvPr/>
        </p:nvPicPr>
        <p:blipFill>
          <a:blip r:embed="rId3"/>
          <a:stretch>
            <a:fillRect/>
          </a:stretch>
        </p:blipFill>
        <p:spPr>
          <a:xfrm>
            <a:off x="885587" y="931916"/>
            <a:ext cx="3886930" cy="5330957"/>
          </a:xfrm>
          <a:prstGeom prst="rect">
            <a:avLst/>
          </a:prstGeom>
        </p:spPr>
      </p:pic>
      <p:pic>
        <p:nvPicPr>
          <p:cNvPr id="7" name="Picture 6"/>
          <p:cNvPicPr>
            <a:picLocks noChangeAspect="1"/>
          </p:cNvPicPr>
          <p:nvPr/>
        </p:nvPicPr>
        <p:blipFill>
          <a:blip r:embed="rId4"/>
          <a:stretch>
            <a:fillRect/>
          </a:stretch>
        </p:blipFill>
        <p:spPr>
          <a:xfrm>
            <a:off x="4751177" y="942232"/>
            <a:ext cx="3666165" cy="5310324"/>
          </a:xfrm>
          <a:prstGeom prst="rect">
            <a:avLst/>
          </a:prstGeom>
        </p:spPr>
      </p:pic>
    </p:spTree>
    <p:extLst>
      <p:ext uri="{BB962C8B-B14F-4D97-AF65-F5344CB8AC3E}">
        <p14:creationId xmlns:p14="http://schemas.microsoft.com/office/powerpoint/2010/main" val="128910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77658" y="1117590"/>
            <a:ext cx="8037455" cy="4672145"/>
          </a:xfrm>
          <a:prstGeom prst="rect">
            <a:avLst/>
          </a:prstGeom>
        </p:spPr>
      </p:pic>
    </p:spTree>
    <p:extLst>
      <p:ext uri="{BB962C8B-B14F-4D97-AF65-F5344CB8AC3E}">
        <p14:creationId xmlns:p14="http://schemas.microsoft.com/office/powerpoint/2010/main" val="71695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ROBUST partnership</a:t>
            </a:r>
          </a:p>
        </p:txBody>
      </p:sp>
      <p:pic>
        <p:nvPicPr>
          <p:cNvPr id="6" name="Picture 5">
            <a:extLst>
              <a:ext uri="{FF2B5EF4-FFF2-40B4-BE49-F238E27FC236}">
                <a16:creationId xmlns:a16="http://schemas.microsoft.com/office/drawing/2014/main" xmlns="" id="{7119E6A0-E52E-477E-BA5E-11AE68610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84" y="1302222"/>
            <a:ext cx="8217322" cy="4826248"/>
          </a:xfrm>
          <a:prstGeom prst="rect">
            <a:avLst/>
          </a:prstGeom>
          <a:ln w="12700">
            <a:solidFill>
              <a:schemeClr val="tx1"/>
            </a:solidFill>
          </a:ln>
        </p:spPr>
      </p:pic>
    </p:spTree>
    <p:extLst>
      <p:ext uri="{BB962C8B-B14F-4D97-AF65-F5344CB8AC3E}">
        <p14:creationId xmlns:p14="http://schemas.microsoft.com/office/powerpoint/2010/main" val="375765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ROBUST objectives</a:t>
            </a:r>
          </a:p>
        </p:txBody>
      </p:sp>
      <p:sp>
        <p:nvSpPr>
          <p:cNvPr id="3" name="Inhaltsplatzhalter 2"/>
          <p:cNvSpPr>
            <a:spLocks noGrp="1"/>
          </p:cNvSpPr>
          <p:nvPr>
            <p:ph idx="1"/>
          </p:nvPr>
        </p:nvSpPr>
        <p:spPr/>
        <p:txBody>
          <a:bodyPr>
            <a:normAutofit fontScale="85000" lnSpcReduction="20000"/>
          </a:bodyPr>
          <a:lstStyle/>
          <a:p>
            <a:r>
              <a:rPr lang="en-GB" altLang="en-US" dirty="0"/>
              <a:t>ROBUST examines the way that rural and urban areas are synergistically linked, e.g.</a:t>
            </a:r>
          </a:p>
          <a:p>
            <a:pPr lvl="1">
              <a:buFont typeface="Wingdings" panose="05000000000000000000" pitchFamily="2" charset="2"/>
              <a:buChar char="Ø"/>
            </a:pPr>
            <a:r>
              <a:rPr lang="en-GB" altLang="en-US" dirty="0"/>
              <a:t>Proximately – rural to urban commuting; ESS such as flood risk mitigation or biodiversity in countryside around cities; food production and supply chains.</a:t>
            </a:r>
          </a:p>
          <a:p>
            <a:pPr lvl="1">
              <a:buFont typeface="Wingdings" panose="05000000000000000000" pitchFamily="2" charset="2"/>
              <a:buChar char="Ø"/>
            </a:pPr>
            <a:r>
              <a:rPr lang="en-GB" altLang="en-US" dirty="0"/>
              <a:t>Distal – international tourism; global trade.</a:t>
            </a:r>
          </a:p>
          <a:p>
            <a:r>
              <a:rPr lang="en-GB" altLang="en-US" dirty="0"/>
              <a:t>How are these relationships governed? Who is involved in that? Can governance be optimised in order to enhance job opportunities?</a:t>
            </a:r>
          </a:p>
          <a:p>
            <a:r>
              <a:rPr lang="en-GB" altLang="en-US" dirty="0"/>
              <a:t>Governance challenges and opportunities</a:t>
            </a:r>
          </a:p>
          <a:p>
            <a:pPr lvl="1"/>
            <a:r>
              <a:rPr lang="en-GB" altLang="en-US" dirty="0"/>
              <a:t>Network governance</a:t>
            </a:r>
          </a:p>
          <a:p>
            <a:pPr lvl="1"/>
            <a:r>
              <a:rPr lang="en-GB" altLang="en-US" dirty="0"/>
              <a:t>Smart growth (‘…prioritising what a local economy can do best.’ </a:t>
            </a:r>
            <a:r>
              <a:rPr lang="en-GB" altLang="en-US" i="1" dirty="0"/>
              <a:t>Woods and Heely 2019</a:t>
            </a:r>
            <a:r>
              <a:rPr lang="en-GB" altLang="en-US" dirty="0"/>
              <a:t>).</a:t>
            </a:r>
          </a:p>
          <a:p>
            <a:pPr lvl="1"/>
            <a:r>
              <a:rPr lang="en-GB" altLang="en-US" dirty="0"/>
              <a:t>New Localities</a:t>
            </a:r>
          </a:p>
          <a:p>
            <a:pPr marL="0" indent="0">
              <a:buNone/>
            </a:pPr>
            <a:endParaRPr lang="en-GB" altLang="en-US" dirty="0"/>
          </a:p>
          <a:p>
            <a:pPr marL="0" indent="0">
              <a:buNone/>
            </a:pPr>
            <a:r>
              <a:rPr lang="en-GB" altLang="en-US" dirty="0"/>
              <a:t> </a:t>
            </a:r>
          </a:p>
          <a:p>
            <a:pPr marL="514350" indent="-514350">
              <a:buAutoNum type="romanLcParenBoth"/>
            </a:pPr>
            <a:endParaRPr lang="en-GB" altLang="en-US" dirty="0"/>
          </a:p>
          <a:p>
            <a:pPr marL="0" indent="0">
              <a:buNone/>
            </a:pPr>
            <a:endParaRPr lang="en-GB" altLang="en-US" dirty="0"/>
          </a:p>
        </p:txBody>
      </p:sp>
    </p:spTree>
    <p:extLst>
      <p:ext uri="{BB962C8B-B14F-4D97-AF65-F5344CB8AC3E}">
        <p14:creationId xmlns:p14="http://schemas.microsoft.com/office/powerpoint/2010/main" val="40136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6" y="0"/>
            <a:ext cx="8136904" cy="1143000"/>
          </a:xfrm>
        </p:spPr>
        <p:txBody>
          <a:bodyPr>
            <a:normAutofit/>
          </a:bodyPr>
          <a:lstStyle/>
          <a:p>
            <a:pPr algn="l"/>
            <a:r>
              <a:rPr lang="en-GB" sz="3300" b="1" dirty="0">
                <a:solidFill>
                  <a:schemeClr val="accent1"/>
                </a:solidFill>
                <a:latin typeface="+mn-lt"/>
              </a:rPr>
              <a:t>LL and </a:t>
            </a:r>
            <a:r>
              <a:rPr lang="en-GB" sz="3300" b="1" dirty="0" err="1">
                <a:solidFill>
                  <a:schemeClr val="accent1"/>
                </a:solidFill>
                <a:latin typeface="+mn-lt"/>
              </a:rPr>
              <a:t>CoP</a:t>
            </a:r>
            <a:r>
              <a:rPr lang="en-GB" sz="3300" b="1" dirty="0">
                <a:solidFill>
                  <a:schemeClr val="accent1"/>
                </a:solidFill>
                <a:latin typeface="+mn-lt"/>
              </a:rPr>
              <a:t> interactions</a:t>
            </a:r>
          </a:p>
        </p:txBody>
      </p:sp>
      <p:sp>
        <p:nvSpPr>
          <p:cNvPr id="3" name="Content Placeholder 2"/>
          <p:cNvSpPr>
            <a:spLocks noGrp="1"/>
          </p:cNvSpPr>
          <p:nvPr>
            <p:ph idx="1"/>
          </p:nvPr>
        </p:nvSpPr>
        <p:spPr/>
        <p:txBody>
          <a:bodyPr/>
          <a:lstStyle/>
          <a:p>
            <a:pPr marL="0" indent="0">
              <a:buNone/>
            </a:pPr>
            <a:r>
              <a:rPr lang="en-GB" dirty="0"/>
              <a:t>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D3F01C-A689-4D39-9757-660F62BF714B}" type="slidenum">
              <a:rPr kumimoji="0" lang="en-GB"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Arial" charset="0"/>
            </a:endParaRPr>
          </a:p>
        </p:txBody>
      </p:sp>
      <p:pic>
        <p:nvPicPr>
          <p:cNvPr id="5" name="Picture 4"/>
          <p:cNvPicPr>
            <a:picLocks noChangeAspect="1"/>
          </p:cNvPicPr>
          <p:nvPr/>
        </p:nvPicPr>
        <p:blipFill>
          <a:blip r:embed="rId3"/>
          <a:stretch>
            <a:fillRect/>
          </a:stretch>
        </p:blipFill>
        <p:spPr>
          <a:xfrm>
            <a:off x="1011645" y="1139205"/>
            <a:ext cx="7117757" cy="5386139"/>
          </a:xfrm>
          <a:prstGeom prst="rect">
            <a:avLst/>
          </a:prstGeom>
        </p:spPr>
      </p:pic>
    </p:spTree>
    <p:extLst>
      <p:ext uri="{BB962C8B-B14F-4D97-AF65-F5344CB8AC3E}">
        <p14:creationId xmlns:p14="http://schemas.microsoft.com/office/powerpoint/2010/main" val="29780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Experimental governance</a:t>
            </a:r>
          </a:p>
        </p:txBody>
      </p:sp>
      <p:sp>
        <p:nvSpPr>
          <p:cNvPr id="3" name="Inhaltsplatzhalter 2"/>
          <p:cNvSpPr>
            <a:spLocks noGrp="1"/>
          </p:cNvSpPr>
          <p:nvPr>
            <p:ph idx="1"/>
          </p:nvPr>
        </p:nvSpPr>
        <p:spPr/>
        <p:txBody>
          <a:bodyPr>
            <a:normAutofit/>
          </a:bodyPr>
          <a:lstStyle/>
          <a:p>
            <a:r>
              <a:rPr lang="en-GB" dirty="0"/>
              <a:t>EG is ‘based on framework rule-making and revision through recursive review of implementation experience in different local contexts … It as a recursive process of provisional goal-setting and revision based on learning’ (</a:t>
            </a:r>
            <a:r>
              <a:rPr lang="en-GB" dirty="0" err="1"/>
              <a:t>Sabel</a:t>
            </a:r>
            <a:r>
              <a:rPr lang="en-GB" dirty="0"/>
              <a:t> and Zeitlin 2011: 3).</a:t>
            </a:r>
          </a:p>
          <a:p>
            <a:r>
              <a:rPr lang="en-GB" dirty="0"/>
              <a:t>EU regulation and the Water Framework Directive </a:t>
            </a:r>
          </a:p>
          <a:p>
            <a:r>
              <a:rPr lang="en-GB" dirty="0"/>
              <a:t>Experiment with ‘governance innovations’ and the potential for change</a:t>
            </a:r>
          </a:p>
          <a:p>
            <a:r>
              <a:rPr lang="en-GB" dirty="0"/>
              <a:t>This is, essentially, the basis for our Living Labs in ROBUST</a:t>
            </a:r>
            <a:endParaRPr lang="en-GB" altLang="en-US" dirty="0"/>
          </a:p>
          <a:p>
            <a:pPr marL="514350" indent="-514350">
              <a:buAutoNum type="romanLcParenBoth"/>
            </a:pPr>
            <a:endParaRPr lang="en-GB" altLang="en-US" dirty="0"/>
          </a:p>
          <a:p>
            <a:pPr marL="0" indent="0">
              <a:buNone/>
            </a:pPr>
            <a:endParaRPr lang="en-GB" altLang="en-US" dirty="0"/>
          </a:p>
        </p:txBody>
      </p:sp>
    </p:spTree>
    <p:extLst>
      <p:ext uri="{BB962C8B-B14F-4D97-AF65-F5344CB8AC3E}">
        <p14:creationId xmlns:p14="http://schemas.microsoft.com/office/powerpoint/2010/main" val="380012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Living Labs</a:t>
            </a:r>
          </a:p>
        </p:txBody>
      </p:sp>
      <p:sp>
        <p:nvSpPr>
          <p:cNvPr id="3" name="Inhaltsplatzhalter 2"/>
          <p:cNvSpPr>
            <a:spLocks noGrp="1"/>
          </p:cNvSpPr>
          <p:nvPr>
            <p:ph idx="1"/>
          </p:nvPr>
        </p:nvSpPr>
        <p:spPr/>
        <p:txBody>
          <a:bodyPr>
            <a:normAutofit fontScale="92500" lnSpcReduction="10000"/>
          </a:bodyPr>
          <a:lstStyle/>
          <a:p>
            <a:r>
              <a:rPr lang="en-GB" altLang="en-US" dirty="0"/>
              <a:t> </a:t>
            </a:r>
            <a:r>
              <a:rPr lang="en-GB" dirty="0"/>
              <a:t>Historical origin: user-driven ICT systems development</a:t>
            </a:r>
          </a:p>
          <a:p>
            <a:r>
              <a:rPr lang="en-GB" dirty="0"/>
              <a:t> No uniform definition: partnerships; demonstrations …</a:t>
            </a:r>
          </a:p>
          <a:p>
            <a:r>
              <a:rPr lang="en-GB" dirty="0"/>
              <a:t>“[A]n </a:t>
            </a:r>
            <a:r>
              <a:rPr lang="en-GB" i="1" dirty="0"/>
              <a:t>arena</a:t>
            </a:r>
            <a:r>
              <a:rPr lang="en-GB" dirty="0"/>
              <a:t> (i.e. geographically or institutionally bounded spaces), and as an </a:t>
            </a:r>
            <a:r>
              <a:rPr lang="en-GB" i="1" dirty="0"/>
              <a:t>approach</a:t>
            </a:r>
            <a:r>
              <a:rPr lang="en-GB" dirty="0"/>
              <a:t> for intentional collaborative experimentation of researchers, citizens, companies and local governments” (</a:t>
            </a:r>
            <a:r>
              <a:rPr lang="en-GB" u="sng" dirty="0" err="1"/>
              <a:t>Voytenko</a:t>
            </a:r>
            <a:r>
              <a:rPr lang="en-GB" dirty="0"/>
              <a:t> et al. 2016: 46).</a:t>
            </a:r>
          </a:p>
          <a:p>
            <a:r>
              <a:rPr lang="en-GB" dirty="0"/>
              <a:t> Urban living labs: a form of collective urban governance and experimentation</a:t>
            </a:r>
          </a:p>
          <a:p>
            <a:r>
              <a:rPr lang="en-GB" dirty="0"/>
              <a:t> I.e., experimental governance and not just technology-focused (issues of behaviour, consumption, etc.)</a:t>
            </a:r>
          </a:p>
          <a:p>
            <a:endParaRPr lang="en-GB" dirty="0"/>
          </a:p>
          <a:p>
            <a:pPr marL="0" indent="0">
              <a:buNone/>
            </a:pPr>
            <a:endParaRPr lang="en-GB" altLang="en-US" dirty="0"/>
          </a:p>
          <a:p>
            <a:pPr marL="514350" indent="-514350">
              <a:buAutoNum type="romanLcParenBoth"/>
            </a:pPr>
            <a:endParaRPr lang="en-GB" altLang="en-US" dirty="0"/>
          </a:p>
          <a:p>
            <a:pPr marL="0" indent="0">
              <a:buNone/>
            </a:pPr>
            <a:endParaRPr lang="en-GB" altLang="en-US" dirty="0"/>
          </a:p>
        </p:txBody>
      </p:sp>
    </p:spTree>
    <p:extLst>
      <p:ext uri="{BB962C8B-B14F-4D97-AF65-F5344CB8AC3E}">
        <p14:creationId xmlns:p14="http://schemas.microsoft.com/office/powerpoint/2010/main" val="279286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Living Labs: key characteristics</a:t>
            </a:r>
          </a:p>
        </p:txBody>
      </p:sp>
      <p:sp>
        <p:nvSpPr>
          <p:cNvPr id="3" name="Inhaltsplatzhalter 2"/>
          <p:cNvSpPr>
            <a:spLocks noGrp="1"/>
          </p:cNvSpPr>
          <p:nvPr>
            <p:ph idx="1"/>
          </p:nvPr>
        </p:nvSpPr>
        <p:spPr>
          <a:xfrm>
            <a:off x="628650" y="1825625"/>
            <a:ext cx="7886700" cy="3187551"/>
          </a:xfrm>
        </p:spPr>
        <p:txBody>
          <a:bodyPr>
            <a:normAutofit fontScale="92500" lnSpcReduction="20000"/>
          </a:bodyPr>
          <a:lstStyle/>
          <a:p>
            <a:r>
              <a:rPr lang="en-GB" dirty="0">
                <a:latin typeface="Calibri" panose="020F0502020204030204" pitchFamily="34" charset="0"/>
                <a:cs typeface="Calibri" panose="020F0502020204030204" pitchFamily="34" charset="0"/>
              </a:rPr>
              <a:t>Geographical embeddedness</a:t>
            </a:r>
          </a:p>
          <a:p>
            <a:r>
              <a:rPr lang="en-GB" dirty="0">
                <a:latin typeface="Calibri" panose="020F0502020204030204" pitchFamily="34" charset="0"/>
                <a:cs typeface="Calibri" panose="020F0502020204030204" pitchFamily="34" charset="0"/>
              </a:rPr>
              <a:t>Experimentation and learning</a:t>
            </a:r>
          </a:p>
          <a:p>
            <a:r>
              <a:rPr lang="en-GB" dirty="0">
                <a:latin typeface="Calibri" panose="020F0502020204030204" pitchFamily="34" charset="0"/>
                <a:cs typeface="Calibri" panose="020F0502020204030204" pitchFamily="34" charset="0"/>
              </a:rPr>
              <a:t>Participation and user involvement</a:t>
            </a:r>
          </a:p>
          <a:p>
            <a:r>
              <a:rPr lang="en-GB" dirty="0">
                <a:latin typeface="Calibri" panose="020F0502020204030204" pitchFamily="34" charset="0"/>
                <a:cs typeface="Calibri" panose="020F0502020204030204" pitchFamily="34" charset="0"/>
              </a:rPr>
              <a:t>Leadership and ownership</a:t>
            </a:r>
          </a:p>
          <a:p>
            <a:r>
              <a:rPr lang="en-GB" dirty="0">
                <a:latin typeface="Calibri" panose="020F0502020204030204" pitchFamily="34" charset="0"/>
                <a:cs typeface="Calibri" panose="020F0502020204030204" pitchFamily="34" charset="0"/>
              </a:rPr>
              <a:t>Evaluation and refinement</a:t>
            </a:r>
          </a:p>
          <a:p>
            <a:pPr marL="0" indent="0">
              <a:buNone/>
            </a:pP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Voytenko</a:t>
            </a:r>
            <a:r>
              <a:rPr lang="en-GB" sz="2000" dirty="0">
                <a:latin typeface="Calibri" panose="020F0502020204030204" pitchFamily="34" charset="0"/>
                <a:cs typeface="Calibri" panose="020F0502020204030204" pitchFamily="34" charset="0"/>
              </a:rPr>
              <a:t> et al., 2016</a:t>
            </a:r>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Quadruple helix model of innovation</a:t>
            </a:r>
          </a:p>
          <a:p>
            <a:pPr marL="0" indent="0">
              <a:buNone/>
            </a:pPr>
            <a:endParaRPr lang="en-GB" dirty="0"/>
          </a:p>
        </p:txBody>
      </p:sp>
      <p:pic>
        <p:nvPicPr>
          <p:cNvPr id="4" name="Picture 3">
            <a:extLst>
              <a:ext uri="{FF2B5EF4-FFF2-40B4-BE49-F238E27FC236}">
                <a16:creationId xmlns:a16="http://schemas.microsoft.com/office/drawing/2014/main" xmlns="" id="{46B79973-924D-4536-A43D-A8F229B5A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293488"/>
            <a:ext cx="3505200" cy="3302588"/>
          </a:xfrm>
          <a:prstGeom prst="rect">
            <a:avLst/>
          </a:prstGeom>
        </p:spPr>
      </p:pic>
    </p:spTree>
    <p:extLst>
      <p:ext uri="{BB962C8B-B14F-4D97-AF65-F5344CB8AC3E}">
        <p14:creationId xmlns:p14="http://schemas.microsoft.com/office/powerpoint/2010/main" val="312893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85800" y="260648"/>
            <a:ext cx="7772400" cy="864096"/>
          </a:xfrm>
        </p:spPr>
        <p:txBody>
          <a:bodyPr/>
          <a:lstStyle/>
          <a:p>
            <a:r>
              <a:rPr lang="en-GB"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Living lab stages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176878"/>
            <a:ext cx="7848872" cy="4842922"/>
          </a:xfrm>
          <a:prstGeom prst="rect">
            <a:avLst/>
          </a:prstGeom>
        </p:spPr>
      </p:pic>
      <p:sp>
        <p:nvSpPr>
          <p:cNvPr id="3" name="Oval 2">
            <a:extLst>
              <a:ext uri="{FF2B5EF4-FFF2-40B4-BE49-F238E27FC236}">
                <a16:creationId xmlns:a16="http://schemas.microsoft.com/office/drawing/2014/main" xmlns="" id="{88489276-66B4-44F0-9B66-02C70D890A7F}"/>
              </a:ext>
            </a:extLst>
          </p:cNvPr>
          <p:cNvSpPr/>
          <p:nvPr/>
        </p:nvSpPr>
        <p:spPr>
          <a:xfrm>
            <a:off x="1187624" y="3598339"/>
            <a:ext cx="5832648"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047258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Design">
  <a:themeElements>
    <a:clrScheme name="Robust">
      <a:dk1>
        <a:srgbClr val="3D403E"/>
      </a:dk1>
      <a:lt1>
        <a:srgbClr val="FFFFFF"/>
      </a:lt1>
      <a:dk2>
        <a:srgbClr val="286E9E"/>
      </a:dk2>
      <a:lt2>
        <a:srgbClr val="E7E6E6"/>
      </a:lt2>
      <a:accent1>
        <a:srgbClr val="4472C4"/>
      </a:accent1>
      <a:accent2>
        <a:srgbClr val="EBB44F"/>
      </a:accent2>
      <a:accent3>
        <a:srgbClr val="FEFFFD"/>
      </a:accent3>
      <a:accent4>
        <a:srgbClr val="2A8EC0"/>
      </a:accent4>
      <a:accent5>
        <a:srgbClr val="77C6CB"/>
      </a:accent5>
      <a:accent6>
        <a:srgbClr val="EBB44F"/>
      </a:accent6>
      <a:hlink>
        <a:srgbClr val="2A8EC0"/>
      </a:hlink>
      <a:folHlink>
        <a:srgbClr val="EBB4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D8C3C5FF6F64B9D4367B81D88DE0E" ma:contentTypeVersion="13" ma:contentTypeDescription="Create a new document." ma:contentTypeScope="" ma:versionID="4542aec4fcb3b327865cbc752293b694">
  <xsd:schema xmlns:xsd="http://www.w3.org/2001/XMLSchema" xmlns:xs="http://www.w3.org/2001/XMLSchema" xmlns:p="http://schemas.microsoft.com/office/2006/metadata/properties" xmlns:ns3="c0c43d4d-b7da-4a2b-8f97-25182fb94a41" xmlns:ns4="15e9fc89-c4ce-4b6c-ba83-13639de65aee" targetNamespace="http://schemas.microsoft.com/office/2006/metadata/properties" ma:root="true" ma:fieldsID="3d3b6c5e3d0fb136d82eb1587e6c3c75" ns3:_="" ns4:_="">
    <xsd:import namespace="c0c43d4d-b7da-4a2b-8f97-25182fb94a41"/>
    <xsd:import namespace="15e9fc89-c4ce-4b6c-ba83-13639de65ae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c43d4d-b7da-4a2b-8f97-25182fb94a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5e9fc89-c4ce-4b6c-ba83-13639de65ae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694814-676A-456F-9466-77C11FAFB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c43d4d-b7da-4a2b-8f97-25182fb94a41"/>
    <ds:schemaRef ds:uri="15e9fc89-c4ce-4b6c-ba83-13639de65a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2664DB-6C48-4054-83DF-CD2B7FC3B250}">
  <ds:schemaRefs>
    <ds:schemaRef ds:uri="http://schemas.microsoft.com/sharepoint/v3/contenttype/forms"/>
  </ds:schemaRefs>
</ds:datastoreItem>
</file>

<file path=customXml/itemProps3.xml><?xml version="1.0" encoding="utf-8"?>
<ds:datastoreItem xmlns:ds="http://schemas.openxmlformats.org/officeDocument/2006/customXml" ds:itemID="{F8AF0AAE-3250-4AB6-A0E3-BE379639205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0c43d4d-b7da-4a2b-8f97-25182fb94a41"/>
    <ds:schemaRef ds:uri="15e9fc89-c4ce-4b6c-ba83-13639de65a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13201</TotalTime>
  <Words>4001</Words>
  <Application>Microsoft Office PowerPoint</Application>
  <PresentationFormat>On-screen Show (4:3)</PresentationFormat>
  <Paragraphs>414</Paragraphs>
  <Slides>23</Slides>
  <Notes>23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23</vt:i4>
      </vt:variant>
    </vt:vector>
  </HeadingPairs>
  <TitlesOfParts>
    <vt:vector size="36" baseType="lpstr">
      <vt:lpstr>Arial</vt:lpstr>
      <vt:lpstr>Calibri</vt:lpstr>
      <vt:lpstr>Calibri Light</vt:lpstr>
      <vt:lpstr>Poppins SemiBold</vt:lpstr>
      <vt:lpstr>Symbol</vt:lpstr>
      <vt:lpstr>Times New Roman</vt:lpstr>
      <vt:lpstr>Wingdings</vt:lpstr>
      <vt:lpstr>Default Design</vt:lpstr>
      <vt:lpstr>Office Theme</vt:lpstr>
      <vt:lpstr>1_Office Theme</vt:lpstr>
      <vt:lpstr>2_Office Theme</vt:lpstr>
      <vt:lpstr>1_Benutzerdefiniertes Design</vt:lpstr>
      <vt:lpstr>Office-Design</vt:lpstr>
      <vt:lpstr>ROBUST</vt:lpstr>
      <vt:lpstr>Overview</vt:lpstr>
      <vt:lpstr>ROBUST partnership</vt:lpstr>
      <vt:lpstr>ROBUST objectives</vt:lpstr>
      <vt:lpstr>LL and CoP interactions</vt:lpstr>
      <vt:lpstr>Experimental governance</vt:lpstr>
      <vt:lpstr>Living Labs</vt:lpstr>
      <vt:lpstr>Living Labs: key characteristics</vt:lpstr>
      <vt:lpstr>Living lab stages</vt:lpstr>
      <vt:lpstr>Examples</vt:lpstr>
      <vt:lpstr>The Gloucestershire ‘Food Lab’</vt:lpstr>
      <vt:lpstr>Regionalising NFM</vt:lpstr>
      <vt:lpstr>Concluding remarks – disruptive innovation?</vt:lpstr>
      <vt:lpstr>The scale and scope of innovation (Marques et al., 2018)</vt:lpstr>
      <vt:lpstr>PowerPoint Presentation</vt:lpstr>
      <vt:lpstr>PowerPoint Presentation</vt:lpstr>
      <vt:lpstr>Innovation</vt:lpstr>
      <vt:lpstr>Living labs: application</vt:lpstr>
      <vt:lpstr>LL and CoP interactions</vt:lpstr>
      <vt:lpstr>‘Participatory Assessment, Monitoring and Evaluation’ (PAME)</vt:lpstr>
      <vt:lpstr>PowerPoint Presentation</vt:lpstr>
      <vt:lpstr>Research and Innovation Agenda: template</vt:lpstr>
      <vt:lpstr>PowerPoint Presentation</vt:lpstr>
    </vt:vector>
  </TitlesOfParts>
  <Company>UoG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Bethan Aldridge</cp:lastModifiedBy>
  <cp:revision>869</cp:revision>
  <cp:lastPrinted>2017-07-20T13:43:38Z</cp:lastPrinted>
  <dcterms:created xsi:type="dcterms:W3CDTF">2008-02-28T14:59:17Z</dcterms:created>
  <dcterms:modified xsi:type="dcterms:W3CDTF">2020-01-13T10:10:20Z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0x010100C8FD8C3C5FF6F64B9D4367B81D88DE0E</vt:lpwstr>
  </property>
</Properties>
</file>